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64" r:id="rId5"/>
    <p:sldId id="259" r:id="rId6"/>
    <p:sldId id="260" r:id="rId7"/>
    <p:sldId id="261" r:id="rId8"/>
    <p:sldId id="263" r:id="rId9"/>
    <p:sldId id="262"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en-IN"/>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IN"/>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en-IN"/>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en-IN"/>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en-IN"/>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IN"/>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en-IN"/>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en-IN"/>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IN"/>
              </a:p>
            </p:txBody>
          </p:sp>
        </p:grpSp>
      </p:grpSp>
      <p:sp>
        <p:nvSpPr>
          <p:cNvPr id="7235"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7236"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mtClean="0"/>
            </a:lvl1pPr>
          </a:lstStyle>
          <a:p>
            <a:pPr>
              <a:defRPr/>
            </a:pPr>
            <a:endParaRPr lang="en-US"/>
          </a:p>
        </p:txBody>
      </p:sp>
      <p:sp>
        <p:nvSpPr>
          <p:cNvPr id="70" name="Rectangle 70"/>
          <p:cNvSpPr>
            <a:spLocks noGrp="1" noChangeArrowheads="1"/>
          </p:cNvSpPr>
          <p:nvPr>
            <p:ph type="ftr" sz="quarter" idx="11"/>
          </p:nvPr>
        </p:nvSpPr>
        <p:spPr/>
        <p:txBody>
          <a:bodyPr/>
          <a:lstStyle>
            <a:lvl1pPr>
              <a:defRPr smtClean="0"/>
            </a:lvl1pPr>
          </a:lstStyle>
          <a:p>
            <a:pPr>
              <a:defRPr/>
            </a:pPr>
            <a:endParaRPr lang="en-US"/>
          </a:p>
        </p:txBody>
      </p:sp>
      <p:sp>
        <p:nvSpPr>
          <p:cNvPr id="71" name="Rectangle 71"/>
          <p:cNvSpPr>
            <a:spLocks noGrp="1" noChangeArrowheads="1"/>
          </p:cNvSpPr>
          <p:nvPr>
            <p:ph type="sldNum" sz="quarter" idx="12"/>
          </p:nvPr>
        </p:nvSpPr>
        <p:spPr/>
        <p:txBody>
          <a:bodyPr/>
          <a:lstStyle>
            <a:lvl1pPr>
              <a:defRPr smtClean="0"/>
            </a:lvl1pPr>
          </a:lstStyle>
          <a:p>
            <a:pPr>
              <a:defRPr/>
            </a:pPr>
            <a:fld id="{C0E81827-5B0B-40C9-92CA-719830A28F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pPr>
              <a:defRPr/>
            </a:pPr>
            <a:fld id="{B3ED4220-2BCA-4C20-B5C6-E8E588B8B7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pPr>
              <a:defRPr/>
            </a:pPr>
            <a:fld id="{A8A41849-8ACE-4950-A531-6F172999A1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pPr>
              <a:defRPr/>
            </a:pPr>
            <a:fld id="{7DC94074-4CB7-4E4D-9B91-763F3409B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pPr>
              <a:defRPr/>
            </a:pPr>
            <a:fld id="{7531DB61-FA83-4AA4-87D7-3B3779CE91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pPr>
              <a:defRPr/>
            </a:pPr>
            <a:fld id="{99FAC879-2C10-4D40-858A-B4BD1E3E67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65"/>
          <p:cNvSpPr>
            <a:spLocks noGrp="1" noChangeArrowheads="1"/>
          </p:cNvSpPr>
          <p:nvPr>
            <p:ph type="dt" sz="half" idx="10"/>
          </p:nvPr>
        </p:nvSpPr>
        <p:spPr>
          <a:ln/>
        </p:spPr>
        <p:txBody>
          <a:bodyPr/>
          <a:lstStyle>
            <a:lvl1pPr>
              <a:defRPr/>
            </a:lvl1pPr>
          </a:lstStyle>
          <a:p>
            <a:pPr>
              <a:defRPr/>
            </a:pPr>
            <a:endParaRPr lang="en-US"/>
          </a:p>
        </p:txBody>
      </p:sp>
      <p:sp>
        <p:nvSpPr>
          <p:cNvPr id="8" name="Rectangle 66"/>
          <p:cNvSpPr>
            <a:spLocks noGrp="1" noChangeArrowheads="1"/>
          </p:cNvSpPr>
          <p:nvPr>
            <p:ph type="ftr" sz="quarter" idx="11"/>
          </p:nvPr>
        </p:nvSpPr>
        <p:spPr>
          <a:ln/>
        </p:spPr>
        <p:txBody>
          <a:bodyPr/>
          <a:lstStyle>
            <a:lvl1pPr>
              <a:defRPr/>
            </a:lvl1pPr>
          </a:lstStyle>
          <a:p>
            <a:pPr>
              <a:defRPr/>
            </a:pPr>
            <a:endParaRPr lang="en-US"/>
          </a:p>
        </p:txBody>
      </p:sp>
      <p:sp>
        <p:nvSpPr>
          <p:cNvPr id="9" name="Rectangle 67"/>
          <p:cNvSpPr>
            <a:spLocks noGrp="1" noChangeArrowheads="1"/>
          </p:cNvSpPr>
          <p:nvPr>
            <p:ph type="sldNum" sz="quarter" idx="12"/>
          </p:nvPr>
        </p:nvSpPr>
        <p:spPr>
          <a:ln/>
        </p:spPr>
        <p:txBody>
          <a:bodyPr/>
          <a:lstStyle>
            <a:lvl1pPr>
              <a:defRPr/>
            </a:lvl1pPr>
          </a:lstStyle>
          <a:p>
            <a:pPr>
              <a:defRPr/>
            </a:pPr>
            <a:fld id="{A892B0F0-43A4-4681-BD09-78DB8E9A56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65"/>
          <p:cNvSpPr>
            <a:spLocks noGrp="1" noChangeArrowheads="1"/>
          </p:cNvSpPr>
          <p:nvPr>
            <p:ph type="dt" sz="half" idx="10"/>
          </p:nvPr>
        </p:nvSpPr>
        <p:spPr>
          <a:ln/>
        </p:spPr>
        <p:txBody>
          <a:bodyPr/>
          <a:lstStyle>
            <a:lvl1pPr>
              <a:defRPr/>
            </a:lvl1pPr>
          </a:lstStyle>
          <a:p>
            <a:pPr>
              <a:defRPr/>
            </a:pPr>
            <a:endParaRPr lang="en-US"/>
          </a:p>
        </p:txBody>
      </p:sp>
      <p:sp>
        <p:nvSpPr>
          <p:cNvPr id="4" name="Rectangle 66"/>
          <p:cNvSpPr>
            <a:spLocks noGrp="1" noChangeArrowheads="1"/>
          </p:cNvSpPr>
          <p:nvPr>
            <p:ph type="ftr" sz="quarter" idx="11"/>
          </p:nvPr>
        </p:nvSpPr>
        <p:spPr>
          <a:ln/>
        </p:spPr>
        <p:txBody>
          <a:bodyPr/>
          <a:lstStyle>
            <a:lvl1pPr>
              <a:defRPr/>
            </a:lvl1pPr>
          </a:lstStyle>
          <a:p>
            <a:pPr>
              <a:defRPr/>
            </a:pPr>
            <a:endParaRPr lang="en-US"/>
          </a:p>
        </p:txBody>
      </p:sp>
      <p:sp>
        <p:nvSpPr>
          <p:cNvPr id="5" name="Rectangle 67"/>
          <p:cNvSpPr>
            <a:spLocks noGrp="1" noChangeArrowheads="1"/>
          </p:cNvSpPr>
          <p:nvPr>
            <p:ph type="sldNum" sz="quarter" idx="12"/>
          </p:nvPr>
        </p:nvSpPr>
        <p:spPr>
          <a:ln/>
        </p:spPr>
        <p:txBody>
          <a:bodyPr/>
          <a:lstStyle>
            <a:lvl1pPr>
              <a:defRPr/>
            </a:lvl1pPr>
          </a:lstStyle>
          <a:p>
            <a:pPr>
              <a:defRPr/>
            </a:pPr>
            <a:fld id="{DA472F61-3470-425C-A735-429272E00D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en-US"/>
          </a:p>
        </p:txBody>
      </p:sp>
      <p:sp>
        <p:nvSpPr>
          <p:cNvPr id="3" name="Rectangle 66"/>
          <p:cNvSpPr>
            <a:spLocks noGrp="1" noChangeArrowheads="1"/>
          </p:cNvSpPr>
          <p:nvPr>
            <p:ph type="ftr" sz="quarter" idx="11"/>
          </p:nvPr>
        </p:nvSpPr>
        <p:spPr>
          <a:ln/>
        </p:spPr>
        <p:txBody>
          <a:bodyPr/>
          <a:lstStyle>
            <a:lvl1pPr>
              <a:defRPr/>
            </a:lvl1pPr>
          </a:lstStyle>
          <a:p>
            <a:pPr>
              <a:defRPr/>
            </a:pPr>
            <a:endParaRPr lang="en-US"/>
          </a:p>
        </p:txBody>
      </p:sp>
      <p:sp>
        <p:nvSpPr>
          <p:cNvPr id="4" name="Rectangle 67"/>
          <p:cNvSpPr>
            <a:spLocks noGrp="1" noChangeArrowheads="1"/>
          </p:cNvSpPr>
          <p:nvPr>
            <p:ph type="sldNum" sz="quarter" idx="12"/>
          </p:nvPr>
        </p:nvSpPr>
        <p:spPr>
          <a:ln/>
        </p:spPr>
        <p:txBody>
          <a:bodyPr/>
          <a:lstStyle>
            <a:lvl1pPr>
              <a:defRPr/>
            </a:lvl1pPr>
          </a:lstStyle>
          <a:p>
            <a:pPr>
              <a:defRPr/>
            </a:pPr>
            <a:fld id="{E4F22A34-410B-40C4-B99F-4443FA48A1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pPr>
              <a:defRPr/>
            </a:pPr>
            <a:fld id="{13CFEEB2-E4B5-45FB-974F-6FECAF1481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pPr>
              <a:defRPr/>
            </a:pPr>
            <a:fld id="{A6D91276-7639-4FC6-A007-4D74A11C00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grpSp>
          <p:nvGrpSpPr>
            <p:cNvPr id="2056" name="Group 3"/>
            <p:cNvGrpSpPr>
              <a:grpSpLocks/>
            </p:cNvGrpSpPr>
            <p:nvPr/>
          </p:nvGrpSpPr>
          <p:grpSpPr bwMode="auto">
            <a:xfrm>
              <a:off x="0" y="0"/>
              <a:ext cx="5760" cy="4320"/>
              <a:chOff x="0" y="0"/>
              <a:chExt cx="5760" cy="4320"/>
            </a:xfrm>
          </p:grpSpPr>
          <p:grpSp>
            <p:nvGrpSpPr>
              <p:cNvPr id="2063" name="Group 4"/>
              <p:cNvGrpSpPr>
                <a:grpSpLocks/>
              </p:cNvGrpSpPr>
              <p:nvPr/>
            </p:nvGrpSpPr>
            <p:grpSpPr bwMode="auto">
              <a:xfrm>
                <a:off x="0" y="192"/>
                <a:ext cx="5760" cy="4032"/>
                <a:chOff x="0" y="192"/>
                <a:chExt cx="5760" cy="4032"/>
              </a:xfrm>
            </p:grpSpPr>
            <p:sp>
              <p:nvSpPr>
                <p:cNvPr id="614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5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6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grpSp>
          <p:grpSp>
            <p:nvGrpSpPr>
              <p:cNvPr id="2064" name="Group 27"/>
              <p:cNvGrpSpPr>
                <a:grpSpLocks/>
              </p:cNvGrpSpPr>
              <p:nvPr/>
            </p:nvGrpSpPr>
            <p:grpSpPr bwMode="auto">
              <a:xfrm>
                <a:off x="192" y="0"/>
                <a:ext cx="5376" cy="4320"/>
                <a:chOff x="192" y="0"/>
                <a:chExt cx="5376" cy="4320"/>
              </a:xfrm>
            </p:grpSpPr>
            <p:sp>
              <p:nvSpPr>
                <p:cNvPr id="617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7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8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19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sp>
              <p:nvSpPr>
                <p:cNvPr id="620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IN"/>
                </a:p>
              </p:txBody>
            </p:sp>
          </p:grpSp>
        </p:grpSp>
        <p:sp>
          <p:nvSpPr>
            <p:cNvPr id="6201"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en-IN"/>
            </a:p>
          </p:txBody>
        </p:sp>
        <p:sp>
          <p:nvSpPr>
            <p:cNvPr id="6202"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IN"/>
            </a:p>
          </p:txBody>
        </p:sp>
        <p:grpSp>
          <p:nvGrpSpPr>
            <p:cNvPr id="2059" name="Group 59"/>
            <p:cNvGrpSpPr>
              <a:grpSpLocks/>
            </p:cNvGrpSpPr>
            <p:nvPr/>
          </p:nvGrpSpPr>
          <p:grpSpPr bwMode="auto">
            <a:xfrm>
              <a:off x="261" y="892"/>
              <a:ext cx="1124" cy="1464"/>
              <a:chOff x="96" y="916"/>
              <a:chExt cx="2208" cy="2876"/>
            </a:xfrm>
          </p:grpSpPr>
          <p:sp>
            <p:nvSpPr>
              <p:cNvPr id="6204"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en-IN"/>
              </a:p>
            </p:txBody>
          </p:sp>
          <p:sp>
            <p:nvSpPr>
              <p:cNvPr id="6205"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en-IN"/>
              </a:p>
            </p:txBody>
          </p:sp>
          <p:sp>
            <p:nvSpPr>
              <p:cNvPr id="6206"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IN"/>
              </a:p>
            </p:txBody>
          </p:sp>
        </p:grpSp>
      </p:grpSp>
      <p:sp>
        <p:nvSpPr>
          <p:cNvPr id="2051"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09"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6210"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6211"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1C2B9B2C-50DC-428E-AF87-7FBA52B9BE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Multi Site Damage</a:t>
            </a:r>
          </a:p>
        </p:txBody>
      </p:sp>
      <p:sp>
        <p:nvSpPr>
          <p:cNvPr id="409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mtClean="0">
                <a:cs typeface="Times New Roman" pitchFamily="18" charset="0"/>
              </a:rPr>
              <a:t>Multi-Site Damage is the multiple crack problem in the riveted structure of an aircraft skin. The reason behind Aloha Airlines Boeing 737-200 ( April 1988) accident is multiple site damage of a riveted lap joint of skin caused by corrosion fatigue.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cs typeface="Times New Roman" pitchFamily="18" charset="0"/>
              </a:rPr>
              <a:t>	Aloha airlines accident </a:t>
            </a:r>
          </a:p>
        </p:txBody>
      </p:sp>
      <p:sp>
        <p:nvSpPr>
          <p:cNvPr id="5123" name="Rectangle 3" descr="Rectangle: Click to edit Master text styles&#10;Second level&#10;Third level&#10;Fourth level&#10;Fifth level"/>
          <p:cNvSpPr>
            <a:spLocks noGrp="1" noChangeArrowheads="1"/>
          </p:cNvSpPr>
          <p:nvPr>
            <p:ph type="body" idx="1"/>
          </p:nvPr>
        </p:nvSpPr>
        <p:spPr/>
        <p:txBody>
          <a:bodyPr/>
          <a:lstStyle/>
          <a:p>
            <a:pPr eaLnBrk="1" hangingPunct="1">
              <a:buFont typeface="Wingdings" pitchFamily="2" charset="2"/>
              <a:buNone/>
            </a:pPr>
            <a:endParaRPr lang="en-US" smtClean="0"/>
          </a:p>
        </p:txBody>
      </p:sp>
      <p:sp>
        <p:nvSpPr>
          <p:cNvPr id="5124" name="Rectangle 5"/>
          <p:cNvSpPr>
            <a:spLocks noChangeArrowheads="1"/>
          </p:cNvSpPr>
          <p:nvPr/>
        </p:nvSpPr>
        <p:spPr bwMode="auto">
          <a:xfrm>
            <a:off x="2209800" y="2057400"/>
            <a:ext cx="9144000" cy="0"/>
          </a:xfrm>
          <a:prstGeom prst="rect">
            <a:avLst/>
          </a:prstGeom>
          <a:noFill/>
          <a:ln w="9525">
            <a:noFill/>
            <a:miter lim="800000"/>
            <a:headEnd/>
            <a:tailEnd/>
          </a:ln>
        </p:spPr>
        <p:txBody>
          <a:bodyPr>
            <a:spAutoFit/>
          </a:bodyPr>
          <a:lstStyle/>
          <a:p>
            <a:endParaRPr lang="en-IN"/>
          </a:p>
        </p:txBody>
      </p:sp>
      <p:pic>
        <p:nvPicPr>
          <p:cNvPr id="5125" name="Picture 4" descr="aloha"/>
          <p:cNvPicPr>
            <a:picLocks noChangeAspect="1" noChangeArrowheads="1"/>
          </p:cNvPicPr>
          <p:nvPr/>
        </p:nvPicPr>
        <p:blipFill>
          <a:blip r:embed="rId2"/>
          <a:srcRect/>
          <a:stretch>
            <a:fillRect/>
          </a:stretch>
        </p:blipFill>
        <p:spPr bwMode="auto">
          <a:xfrm>
            <a:off x="914400" y="1981200"/>
            <a:ext cx="7696200" cy="4038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7772400" cy="1143000"/>
          </a:xfrm>
        </p:spPr>
        <p:txBody>
          <a:bodyPr/>
          <a:lstStyle/>
          <a:p>
            <a:pPr eaLnBrk="1" hangingPunct="1"/>
            <a:r>
              <a:rPr lang="en-US" sz="1800" b="1" smtClean="0">
                <a:cs typeface="Times New Roman" pitchFamily="18" charset="0"/>
              </a:rPr>
              <a:t>MSD- Crack initiation and link up from a single	row of rivet holes</a:t>
            </a:r>
            <a:r>
              <a:rPr lang="en-US" b="1" smtClean="0">
                <a:cs typeface="Times New Roman" pitchFamily="18" charset="0"/>
              </a:rPr>
              <a:t> </a:t>
            </a:r>
            <a:r>
              <a:rPr lang="en-US" smtClean="0"/>
              <a:t> </a:t>
            </a:r>
          </a:p>
        </p:txBody>
      </p:sp>
      <p:pic>
        <p:nvPicPr>
          <p:cNvPr id="6147" name="Picture 4" descr="MSD"/>
          <p:cNvPicPr>
            <a:picLocks noChangeAspect="1" noChangeArrowheads="1"/>
          </p:cNvPicPr>
          <p:nvPr/>
        </p:nvPicPr>
        <p:blipFill>
          <a:blip r:embed="rId2"/>
          <a:srcRect/>
          <a:stretch>
            <a:fillRect/>
          </a:stretch>
        </p:blipFill>
        <p:spPr bwMode="auto">
          <a:xfrm>
            <a:off x="1905000" y="914400"/>
            <a:ext cx="5972175" cy="5638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physics behind MSD</a:t>
            </a:r>
          </a:p>
        </p:txBody>
      </p:sp>
      <p:sp>
        <p:nvSpPr>
          <p:cNvPr id="717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mtClean="0"/>
              <a:t> Aircraft cabin pressurization and depressurization cycle due to high altitude operation creates a fatigue loading for the multiple cracks. The crack growth rate can be predicted using the formula.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en-US" smtClean="0"/>
              <a:t>Formula to predict the crack growth rate </a:t>
            </a:r>
          </a:p>
        </p:txBody>
      </p:sp>
      <p:sp>
        <p:nvSpPr>
          <p:cNvPr id="1030" name="Rectangle 3" descr="Rectangle: Click to edit Master text styles&#10;Second level&#10;Third level&#10;Fourth level&#10;Fifth level"/>
          <p:cNvSpPr>
            <a:spLocks noGrp="1" noChangeArrowheads="1"/>
          </p:cNvSpPr>
          <p:nvPr>
            <p:ph type="body" idx="1"/>
          </p:nvPr>
        </p:nvSpPr>
        <p:spPr>
          <a:xfrm>
            <a:off x="838200" y="2590800"/>
            <a:ext cx="7772400" cy="4114800"/>
          </a:xfrm>
        </p:spPr>
        <p:txBody>
          <a:bodyPr/>
          <a:lstStyle/>
          <a:p>
            <a:pPr eaLnBrk="1" hangingPunct="1"/>
            <a:r>
              <a:rPr lang="en-US" smtClean="0"/>
              <a:t>                    </a:t>
            </a:r>
            <a:r>
              <a:rPr lang="en-US" smtClean="0">
                <a:cs typeface="Times New Roman" pitchFamily="18" charset="0"/>
              </a:rPr>
              <a:t>Where     is the crack </a:t>
            </a:r>
          </a:p>
          <a:p>
            <a:pPr eaLnBrk="1" hangingPunct="1">
              <a:buFont typeface="Wingdings" pitchFamily="2" charset="2"/>
              <a:buNone/>
            </a:pPr>
            <a:endParaRPr lang="en-US" smtClean="0">
              <a:cs typeface="Times New Roman" pitchFamily="18" charset="0"/>
            </a:endParaRPr>
          </a:p>
          <a:p>
            <a:pPr eaLnBrk="1" hangingPunct="1">
              <a:buFont typeface="Wingdings" pitchFamily="2" charset="2"/>
              <a:buNone/>
            </a:pPr>
            <a:r>
              <a:rPr lang="en-US" smtClean="0">
                <a:cs typeface="Times New Roman" pitchFamily="18" charset="0"/>
              </a:rPr>
              <a:t>  growth per cycle,      is stress intensity range, C, m, are material constants.</a:t>
            </a:r>
            <a:r>
              <a:rPr lang="en-US" smtClean="0"/>
              <a:t>                 </a:t>
            </a:r>
          </a:p>
        </p:txBody>
      </p:sp>
      <p:sp>
        <p:nvSpPr>
          <p:cNvPr id="1031" name="Rectangle 5"/>
          <p:cNvSpPr>
            <a:spLocks noChangeArrowheads="1"/>
          </p:cNvSpPr>
          <p:nvPr/>
        </p:nvSpPr>
        <p:spPr bwMode="auto">
          <a:xfrm>
            <a:off x="4114800" y="3233738"/>
            <a:ext cx="9144000" cy="0"/>
          </a:xfrm>
          <a:prstGeom prst="rect">
            <a:avLst/>
          </a:prstGeom>
          <a:noFill/>
          <a:ln w="9525">
            <a:noFill/>
            <a:miter lim="800000"/>
            <a:headEnd/>
            <a:tailEnd/>
          </a:ln>
        </p:spPr>
        <p:txBody>
          <a:bodyPr>
            <a:spAutoFit/>
          </a:bodyPr>
          <a:lstStyle/>
          <a:p>
            <a:endParaRPr lang="en-IN"/>
          </a:p>
        </p:txBody>
      </p:sp>
      <p:graphicFrame>
        <p:nvGraphicFramePr>
          <p:cNvPr id="1026" name="Object 4"/>
          <p:cNvGraphicFramePr>
            <a:graphicFrameLocks noChangeAspect="1"/>
          </p:cNvGraphicFramePr>
          <p:nvPr/>
        </p:nvGraphicFramePr>
        <p:xfrm>
          <a:off x="1371600" y="2362200"/>
          <a:ext cx="2438400" cy="990600"/>
        </p:xfrm>
        <a:graphic>
          <a:graphicData uri="http://schemas.openxmlformats.org/presentationml/2006/ole">
            <p:oleObj spid="_x0000_s1026" r:id="rId3" imgW="914400" imgH="393700" progId="Equation.DSMT4">
              <p:embed/>
            </p:oleObj>
          </a:graphicData>
        </a:graphic>
      </p:graphicFrame>
      <p:sp>
        <p:nvSpPr>
          <p:cNvPr id="1032" name="Rectangle 7"/>
          <p:cNvSpPr>
            <a:spLocks noChangeArrowheads="1"/>
          </p:cNvSpPr>
          <p:nvPr/>
        </p:nvSpPr>
        <p:spPr bwMode="auto">
          <a:xfrm>
            <a:off x="4438650" y="3233738"/>
            <a:ext cx="9144000" cy="0"/>
          </a:xfrm>
          <a:prstGeom prst="rect">
            <a:avLst/>
          </a:prstGeom>
          <a:noFill/>
          <a:ln w="9525">
            <a:noFill/>
            <a:miter lim="800000"/>
            <a:headEnd/>
            <a:tailEnd/>
          </a:ln>
        </p:spPr>
        <p:txBody>
          <a:bodyPr>
            <a:spAutoFit/>
          </a:bodyPr>
          <a:lstStyle/>
          <a:p>
            <a:endParaRPr lang="en-IN"/>
          </a:p>
        </p:txBody>
      </p:sp>
      <p:graphicFrame>
        <p:nvGraphicFramePr>
          <p:cNvPr id="1027" name="Object 6"/>
          <p:cNvGraphicFramePr>
            <a:graphicFrameLocks noChangeAspect="1"/>
          </p:cNvGraphicFramePr>
          <p:nvPr/>
        </p:nvGraphicFramePr>
        <p:xfrm>
          <a:off x="4989513" y="2438400"/>
          <a:ext cx="573087" cy="838200"/>
        </p:xfrm>
        <a:graphic>
          <a:graphicData uri="http://schemas.openxmlformats.org/presentationml/2006/ole">
            <p:oleObj spid="_x0000_s1027" r:id="rId4" imgW="266469" imgH="393359" progId="Equation.DSMT4">
              <p:embed/>
            </p:oleObj>
          </a:graphicData>
        </a:graphic>
      </p:graphicFrame>
      <p:sp>
        <p:nvSpPr>
          <p:cNvPr id="1033" name="Rectangle 9"/>
          <p:cNvSpPr>
            <a:spLocks noChangeArrowheads="1"/>
          </p:cNvSpPr>
          <p:nvPr/>
        </p:nvSpPr>
        <p:spPr bwMode="auto">
          <a:xfrm>
            <a:off x="4443413" y="3348038"/>
            <a:ext cx="9144000" cy="0"/>
          </a:xfrm>
          <a:prstGeom prst="rect">
            <a:avLst/>
          </a:prstGeom>
          <a:noFill/>
          <a:ln w="9525">
            <a:noFill/>
            <a:miter lim="800000"/>
            <a:headEnd/>
            <a:tailEnd/>
          </a:ln>
        </p:spPr>
        <p:txBody>
          <a:bodyPr>
            <a:spAutoFit/>
          </a:bodyPr>
          <a:lstStyle/>
          <a:p>
            <a:endParaRPr lang="en-IN"/>
          </a:p>
        </p:txBody>
      </p:sp>
      <p:graphicFrame>
        <p:nvGraphicFramePr>
          <p:cNvPr id="1028" name="Object 8"/>
          <p:cNvGraphicFramePr>
            <a:graphicFrameLocks noChangeAspect="1"/>
          </p:cNvGraphicFramePr>
          <p:nvPr/>
        </p:nvGraphicFramePr>
        <p:xfrm>
          <a:off x="4291013" y="3802063"/>
          <a:ext cx="738187" cy="465137"/>
        </p:xfrm>
        <a:graphic>
          <a:graphicData uri="http://schemas.openxmlformats.org/presentationml/2006/ole">
            <p:oleObj spid="_x0000_s1028" r:id="rId5" imgW="253780" imgH="164957"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cs typeface="Times New Roman" pitchFamily="18" charset="0"/>
              </a:rPr>
              <a:t>Fatigue crack growth of a component</a:t>
            </a:r>
            <a:r>
              <a:rPr lang="en-US" smtClean="0"/>
              <a:t> </a:t>
            </a:r>
          </a:p>
        </p:txBody>
      </p:sp>
      <p:sp>
        <p:nvSpPr>
          <p:cNvPr id="8195" name="Rectangle 5"/>
          <p:cNvSpPr>
            <a:spLocks noChangeArrowheads="1"/>
          </p:cNvSpPr>
          <p:nvPr/>
        </p:nvSpPr>
        <p:spPr bwMode="auto">
          <a:xfrm>
            <a:off x="1943100" y="1600200"/>
            <a:ext cx="9144000" cy="0"/>
          </a:xfrm>
          <a:prstGeom prst="rect">
            <a:avLst/>
          </a:prstGeom>
          <a:noFill/>
          <a:ln w="9525">
            <a:noFill/>
            <a:miter lim="800000"/>
            <a:headEnd/>
            <a:tailEnd/>
          </a:ln>
        </p:spPr>
        <p:txBody>
          <a:bodyPr>
            <a:spAutoFit/>
          </a:bodyPr>
          <a:lstStyle/>
          <a:p>
            <a:endParaRPr lang="en-IN"/>
          </a:p>
        </p:txBody>
      </p:sp>
      <p:pic>
        <p:nvPicPr>
          <p:cNvPr id="8196" name="Picture 4" descr="fatigue"/>
          <p:cNvPicPr>
            <a:picLocks noChangeAspect="1" noChangeArrowheads="1"/>
          </p:cNvPicPr>
          <p:nvPr/>
        </p:nvPicPr>
        <p:blipFill>
          <a:blip r:embed="rId2"/>
          <a:srcRect/>
          <a:stretch>
            <a:fillRect/>
          </a:stretch>
        </p:blipFill>
        <p:spPr bwMode="auto">
          <a:xfrm>
            <a:off x="1257300" y="1600200"/>
            <a:ext cx="6819900" cy="5257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b="1" smtClean="0">
                <a:cs typeface="Times New Roman" pitchFamily="18" charset="0"/>
              </a:rPr>
              <a:t>Two equal parallel eccentric through cracks under far field tension</a:t>
            </a:r>
            <a:r>
              <a:rPr lang="en-US" smtClean="0"/>
              <a:t> </a:t>
            </a:r>
          </a:p>
        </p:txBody>
      </p:sp>
      <p:sp>
        <p:nvSpPr>
          <p:cNvPr id="9219" name="Rectangle 5"/>
          <p:cNvSpPr>
            <a:spLocks noChangeArrowheads="1"/>
          </p:cNvSpPr>
          <p:nvPr/>
        </p:nvSpPr>
        <p:spPr bwMode="auto">
          <a:xfrm>
            <a:off x="1847850" y="1990725"/>
            <a:ext cx="9144000" cy="0"/>
          </a:xfrm>
          <a:prstGeom prst="rect">
            <a:avLst/>
          </a:prstGeom>
          <a:noFill/>
          <a:ln w="9525">
            <a:noFill/>
            <a:miter lim="800000"/>
            <a:headEnd/>
            <a:tailEnd/>
          </a:ln>
        </p:spPr>
        <p:txBody>
          <a:bodyPr>
            <a:spAutoFit/>
          </a:bodyPr>
          <a:lstStyle/>
          <a:p>
            <a:endParaRPr lang="en-IN"/>
          </a:p>
        </p:txBody>
      </p:sp>
      <p:pic>
        <p:nvPicPr>
          <p:cNvPr id="9220" name="Picture 4" descr="2eqplecc1"/>
          <p:cNvPicPr>
            <a:picLocks noChangeAspect="1" noChangeArrowheads="1"/>
          </p:cNvPicPr>
          <p:nvPr/>
        </p:nvPicPr>
        <p:blipFill>
          <a:blip r:embed="rId2"/>
          <a:srcRect/>
          <a:stretch>
            <a:fillRect/>
          </a:stretch>
        </p:blipFill>
        <p:spPr bwMode="auto">
          <a:xfrm>
            <a:off x="762000" y="1600200"/>
            <a:ext cx="7772400" cy="472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		MSD Software</a:t>
            </a:r>
          </a:p>
        </p:txBody>
      </p:sp>
      <p:sp>
        <p:nvSpPr>
          <p:cNvPr id="10243"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mtClean="0"/>
              <a:t> The software can be used to calculate the criticality of cracks and decide whether any repair is required to be done to avoid any fatality and safe flying hours can also be calculated before next inspection.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Conference Paper</a:t>
            </a:r>
          </a:p>
        </p:txBody>
      </p:sp>
      <p:sp>
        <p:nvSpPr>
          <p:cNvPr id="11267" name="Rectangle 3" descr="Rectangle: Click to edit Master text styles&#10;Second level&#10;Third level&#10;Fourth level&#10;Fifth level"/>
          <p:cNvSpPr>
            <a:spLocks noGrp="1" noChangeArrowheads="1"/>
          </p:cNvSpPr>
          <p:nvPr>
            <p:ph type="body" idx="1"/>
          </p:nvPr>
        </p:nvSpPr>
        <p:spPr>
          <a:xfrm>
            <a:off x="838200" y="1905000"/>
            <a:ext cx="7467600" cy="4114800"/>
          </a:xfrm>
        </p:spPr>
        <p:txBody>
          <a:bodyPr/>
          <a:lstStyle/>
          <a:p>
            <a:pPr algn="just" eaLnBrk="1" hangingPunct="1"/>
            <a:r>
              <a:rPr lang="en-CA" smtClean="0">
                <a:solidFill>
                  <a:srgbClr val="000000"/>
                </a:solidFill>
                <a:cs typeface="Times New Roman" pitchFamily="18" charset="0"/>
              </a:rPr>
              <a:t> V. Rangasamy,</a:t>
            </a:r>
            <a:r>
              <a:rPr lang="en-CA" smtClean="0">
                <a:cs typeface="Times New Roman" pitchFamily="18" charset="0"/>
              </a:rPr>
              <a:t> X. Wang and R. Bell “On the Analysis of Crack Interactions Using Weight Function Method”, </a:t>
            </a:r>
            <a:r>
              <a:rPr lang="en-CA" i="1" smtClean="0">
                <a:cs typeface="Times New Roman" pitchFamily="18" charset="0"/>
              </a:rPr>
              <a:t>International conference on Ocean Mechanics and Arctic Engineering, 2002,</a:t>
            </a:r>
            <a:r>
              <a:rPr lang="en-CA" smtClean="0">
                <a:cs typeface="Times New Roman" pitchFamily="18" charset="0"/>
              </a:rPr>
              <a:t>Department of Mechanical and Aerospace Engineering, Carleton University, Ottawa, Ontario, Canada.</a:t>
            </a:r>
            <a:endParaRPr lang="en-CA" b="1" smtClean="0">
              <a:cs typeface="Times New Roman" pitchFamily="18" charset="0"/>
            </a:endParaRPr>
          </a:p>
          <a:p>
            <a:pPr eaLnBrk="1" hangingPunct="1"/>
            <a:endParaRPr lang="en-US" smtClean="0"/>
          </a:p>
        </p:txBody>
      </p:sp>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76</TotalTime>
  <Words>227</Words>
  <Application>Microsoft PowerPoint</Application>
  <PresentationFormat>On-screen Show (4:3)</PresentationFormat>
  <Paragraphs>16</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Tahoma</vt:lpstr>
      <vt:lpstr>Arial</vt:lpstr>
      <vt:lpstr>Wingdings</vt:lpstr>
      <vt:lpstr>Calibri</vt:lpstr>
      <vt:lpstr>Times New Roman</vt:lpstr>
      <vt:lpstr>Blueprint</vt:lpstr>
      <vt:lpstr>MathType 5.0 Equation</vt:lpstr>
      <vt:lpstr>Multi Site Damage</vt:lpstr>
      <vt:lpstr> Aloha airlines accident </vt:lpstr>
      <vt:lpstr>MSD- Crack initiation and link up from a single row of rivet holes  </vt:lpstr>
      <vt:lpstr>The physics behind MSD</vt:lpstr>
      <vt:lpstr>Formula to predict the crack growth rate </vt:lpstr>
      <vt:lpstr>Fatigue crack growth of a component </vt:lpstr>
      <vt:lpstr>Two equal parallel eccentric through cracks under far field tension </vt:lpstr>
      <vt:lpstr>  MSD Software</vt:lpstr>
      <vt:lpstr>Conference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Vimalkrishna</dc:creator>
  <cp:lastModifiedBy>Vimalkrishna</cp:lastModifiedBy>
  <cp:revision>2</cp:revision>
  <dcterms:created xsi:type="dcterms:W3CDTF">1601-01-01T00:00:00Z</dcterms:created>
  <dcterms:modified xsi:type="dcterms:W3CDTF">2015-06-14T10:05:18Z</dcterms:modified>
</cp:coreProperties>
</file>