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16"/>
  </p:notesMasterIdLst>
  <p:sldIdLst>
    <p:sldId id="256" r:id="rId2"/>
    <p:sldId id="267" r:id="rId3"/>
    <p:sldId id="263" r:id="rId4"/>
    <p:sldId id="264" r:id="rId5"/>
    <p:sldId id="271" r:id="rId6"/>
    <p:sldId id="260" r:id="rId7"/>
    <p:sldId id="272" r:id="rId8"/>
    <p:sldId id="273" r:id="rId9"/>
    <p:sldId id="261" r:id="rId10"/>
    <p:sldId id="274" r:id="rId11"/>
    <p:sldId id="259" r:id="rId12"/>
    <p:sldId id="275" r:id="rId13"/>
    <p:sldId id="265" r:id="rId14"/>
    <p:sldId id="276"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983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983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83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83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983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84AC1F3C-97E5-42D5-8315-7E5FC2DEF82B}" type="slidenum">
              <a:rPr lang="en-US"/>
              <a:pPr/>
              <a:t>‹#›</a:t>
            </a:fld>
            <a:endParaRPr lang="en-US"/>
          </a:p>
        </p:txBody>
      </p:sp>
    </p:spTree>
    <p:extLst>
      <p:ext uri="{BB962C8B-B14F-4D97-AF65-F5344CB8AC3E}">
        <p14:creationId xmlns:p14="http://schemas.microsoft.com/office/powerpoint/2010/main" xmlns="" val="42309557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1858"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12185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121860" name="Rectangle 4"/>
          <p:cNvSpPr>
            <a:spLocks noGrp="1" noChangeArrowheads="1"/>
          </p:cNvSpPr>
          <p:nvPr>
            <p:ph type="dt" sz="half" idx="2"/>
          </p:nvPr>
        </p:nvSpPr>
        <p:spPr>
          <a:xfrm>
            <a:off x="685800" y="6248400"/>
            <a:ext cx="1905000" cy="457200"/>
          </a:xfrm>
        </p:spPr>
        <p:txBody>
          <a:bodyPr/>
          <a:lstStyle>
            <a:lvl1pPr>
              <a:defRPr/>
            </a:lvl1pPr>
          </a:lstStyle>
          <a:p>
            <a:endParaRPr lang="en-US"/>
          </a:p>
        </p:txBody>
      </p:sp>
      <p:sp>
        <p:nvSpPr>
          <p:cNvPr id="121861" name="Rectangle 5"/>
          <p:cNvSpPr>
            <a:spLocks noGrp="1" noChangeArrowheads="1"/>
          </p:cNvSpPr>
          <p:nvPr>
            <p:ph type="ftr" sz="quarter" idx="3"/>
          </p:nvPr>
        </p:nvSpPr>
        <p:spPr>
          <a:xfrm>
            <a:off x="3124200" y="6248400"/>
            <a:ext cx="2895600" cy="457200"/>
          </a:xfrm>
        </p:spPr>
        <p:txBody>
          <a:bodyPr/>
          <a:lstStyle>
            <a:lvl1pPr>
              <a:defRPr/>
            </a:lvl1pPr>
          </a:lstStyle>
          <a:p>
            <a:r>
              <a:rPr lang="en-US"/>
              <a:t>Ingenious Design Technologies</a:t>
            </a:r>
          </a:p>
        </p:txBody>
      </p:sp>
      <p:sp>
        <p:nvSpPr>
          <p:cNvPr id="121862" name="Rectangle 6"/>
          <p:cNvSpPr>
            <a:spLocks noGrp="1" noChangeArrowheads="1"/>
          </p:cNvSpPr>
          <p:nvPr>
            <p:ph type="sldNum" sz="quarter" idx="4"/>
          </p:nvPr>
        </p:nvSpPr>
        <p:spPr>
          <a:xfrm>
            <a:off x="6553200" y="6248400"/>
            <a:ext cx="1905000" cy="457200"/>
          </a:xfrm>
        </p:spPr>
        <p:txBody>
          <a:bodyPr/>
          <a:lstStyle>
            <a:lvl1pPr>
              <a:defRPr/>
            </a:lvl1pPr>
          </a:lstStyle>
          <a:p>
            <a:fld id="{367D728E-A31F-4E53-BCC4-DEE1159F3C02}" type="slidenum">
              <a:rPr lang="en-US"/>
              <a:pPr/>
              <a:t>‹#›</a:t>
            </a:fld>
            <a:endParaRPr lang="en-US"/>
          </a:p>
        </p:txBody>
      </p:sp>
      <p:sp>
        <p:nvSpPr>
          <p:cNvPr id="121863"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endParaRPr lang="en-US" sz="2400">
              <a:latin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Ingenious Design Technologies</a:t>
            </a:r>
          </a:p>
        </p:txBody>
      </p:sp>
      <p:sp>
        <p:nvSpPr>
          <p:cNvPr id="6" name="Slide Number Placeholder 5"/>
          <p:cNvSpPr>
            <a:spLocks noGrp="1"/>
          </p:cNvSpPr>
          <p:nvPr>
            <p:ph type="sldNum" sz="quarter" idx="12"/>
          </p:nvPr>
        </p:nvSpPr>
        <p:spPr/>
        <p:txBody>
          <a:bodyPr/>
          <a:lstStyle>
            <a:lvl1pPr>
              <a:defRPr/>
            </a:lvl1pPr>
          </a:lstStyle>
          <a:p>
            <a:fld id="{53598CBB-C351-4FD1-A071-6043043E77D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Ingenious Design Technologies</a:t>
            </a:r>
          </a:p>
        </p:txBody>
      </p:sp>
      <p:sp>
        <p:nvSpPr>
          <p:cNvPr id="6" name="Slide Number Placeholder 5"/>
          <p:cNvSpPr>
            <a:spLocks noGrp="1"/>
          </p:cNvSpPr>
          <p:nvPr>
            <p:ph type="sldNum" sz="quarter" idx="12"/>
          </p:nvPr>
        </p:nvSpPr>
        <p:spPr/>
        <p:txBody>
          <a:bodyPr/>
          <a:lstStyle>
            <a:lvl1pPr>
              <a:defRPr/>
            </a:lvl1pPr>
          </a:lstStyle>
          <a:p>
            <a:fld id="{825432C8-A5C8-42ED-8461-EC8D8923CF6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Ingenious Design Technologies</a:t>
            </a:r>
          </a:p>
        </p:txBody>
      </p:sp>
      <p:sp>
        <p:nvSpPr>
          <p:cNvPr id="6" name="Slide Number Placeholder 5"/>
          <p:cNvSpPr>
            <a:spLocks noGrp="1"/>
          </p:cNvSpPr>
          <p:nvPr>
            <p:ph type="sldNum" sz="quarter" idx="12"/>
          </p:nvPr>
        </p:nvSpPr>
        <p:spPr/>
        <p:txBody>
          <a:bodyPr/>
          <a:lstStyle>
            <a:lvl1pPr>
              <a:defRPr/>
            </a:lvl1pPr>
          </a:lstStyle>
          <a:p>
            <a:fld id="{063F760F-A192-44AE-866F-0A23518DBB4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Ingenious Design Technologies</a:t>
            </a:r>
          </a:p>
        </p:txBody>
      </p:sp>
      <p:sp>
        <p:nvSpPr>
          <p:cNvPr id="6" name="Slide Number Placeholder 5"/>
          <p:cNvSpPr>
            <a:spLocks noGrp="1"/>
          </p:cNvSpPr>
          <p:nvPr>
            <p:ph type="sldNum" sz="quarter" idx="12"/>
          </p:nvPr>
        </p:nvSpPr>
        <p:spPr/>
        <p:txBody>
          <a:bodyPr/>
          <a:lstStyle>
            <a:lvl1pPr>
              <a:defRPr/>
            </a:lvl1pPr>
          </a:lstStyle>
          <a:p>
            <a:fld id="{857B16BB-6390-4ADC-A335-364CE782D07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Ingenious Design Technologies</a:t>
            </a:r>
          </a:p>
        </p:txBody>
      </p:sp>
      <p:sp>
        <p:nvSpPr>
          <p:cNvPr id="7" name="Slide Number Placeholder 6"/>
          <p:cNvSpPr>
            <a:spLocks noGrp="1"/>
          </p:cNvSpPr>
          <p:nvPr>
            <p:ph type="sldNum" sz="quarter" idx="12"/>
          </p:nvPr>
        </p:nvSpPr>
        <p:spPr/>
        <p:txBody>
          <a:bodyPr/>
          <a:lstStyle>
            <a:lvl1pPr>
              <a:defRPr/>
            </a:lvl1pPr>
          </a:lstStyle>
          <a:p>
            <a:fld id="{1D012026-1B76-48DE-BF53-37340B0D5C9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Ingenious Design Technologies</a:t>
            </a:r>
          </a:p>
        </p:txBody>
      </p:sp>
      <p:sp>
        <p:nvSpPr>
          <p:cNvPr id="9" name="Slide Number Placeholder 8"/>
          <p:cNvSpPr>
            <a:spLocks noGrp="1"/>
          </p:cNvSpPr>
          <p:nvPr>
            <p:ph type="sldNum" sz="quarter" idx="12"/>
          </p:nvPr>
        </p:nvSpPr>
        <p:spPr/>
        <p:txBody>
          <a:bodyPr/>
          <a:lstStyle>
            <a:lvl1pPr>
              <a:defRPr/>
            </a:lvl1pPr>
          </a:lstStyle>
          <a:p>
            <a:fld id="{7909CB97-9167-4652-A52D-BE764671606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Ingenious Design Technologies</a:t>
            </a:r>
          </a:p>
        </p:txBody>
      </p:sp>
      <p:sp>
        <p:nvSpPr>
          <p:cNvPr id="5" name="Slide Number Placeholder 4"/>
          <p:cNvSpPr>
            <a:spLocks noGrp="1"/>
          </p:cNvSpPr>
          <p:nvPr>
            <p:ph type="sldNum" sz="quarter" idx="12"/>
          </p:nvPr>
        </p:nvSpPr>
        <p:spPr/>
        <p:txBody>
          <a:bodyPr/>
          <a:lstStyle>
            <a:lvl1pPr>
              <a:defRPr/>
            </a:lvl1pPr>
          </a:lstStyle>
          <a:p>
            <a:fld id="{0BF190EC-3680-47A2-A439-4E931DB5B31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Ingenious Design Technologies</a:t>
            </a:r>
          </a:p>
        </p:txBody>
      </p:sp>
      <p:sp>
        <p:nvSpPr>
          <p:cNvPr id="4" name="Slide Number Placeholder 3"/>
          <p:cNvSpPr>
            <a:spLocks noGrp="1"/>
          </p:cNvSpPr>
          <p:nvPr>
            <p:ph type="sldNum" sz="quarter" idx="12"/>
          </p:nvPr>
        </p:nvSpPr>
        <p:spPr/>
        <p:txBody>
          <a:bodyPr/>
          <a:lstStyle>
            <a:lvl1pPr>
              <a:defRPr/>
            </a:lvl1pPr>
          </a:lstStyle>
          <a:p>
            <a:fld id="{0B42A1CD-EF3D-43EB-BBA9-F696B8DF9D7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Ingenious Design Technologies</a:t>
            </a:r>
          </a:p>
        </p:txBody>
      </p:sp>
      <p:sp>
        <p:nvSpPr>
          <p:cNvPr id="7" name="Slide Number Placeholder 6"/>
          <p:cNvSpPr>
            <a:spLocks noGrp="1"/>
          </p:cNvSpPr>
          <p:nvPr>
            <p:ph type="sldNum" sz="quarter" idx="12"/>
          </p:nvPr>
        </p:nvSpPr>
        <p:spPr/>
        <p:txBody>
          <a:bodyPr/>
          <a:lstStyle>
            <a:lvl1pPr>
              <a:defRPr/>
            </a:lvl1pPr>
          </a:lstStyle>
          <a:p>
            <a:fld id="{12D9FC21-381F-4F15-85D0-FF99A77C9F2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Ingenious Design Technologies</a:t>
            </a:r>
          </a:p>
        </p:txBody>
      </p:sp>
      <p:sp>
        <p:nvSpPr>
          <p:cNvPr id="7" name="Slide Number Placeholder 6"/>
          <p:cNvSpPr>
            <a:spLocks noGrp="1"/>
          </p:cNvSpPr>
          <p:nvPr>
            <p:ph type="sldNum" sz="quarter" idx="12"/>
          </p:nvPr>
        </p:nvSpPr>
        <p:spPr/>
        <p:txBody>
          <a:bodyPr/>
          <a:lstStyle>
            <a:lvl1pPr>
              <a:defRPr/>
            </a:lvl1pPr>
          </a:lstStyle>
          <a:p>
            <a:fld id="{6A0CB605-8F54-4CAE-85CE-D506BE21203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20835"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0836"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endParaRPr lang="en-US" sz="2400">
              <a:latin typeface="Times New Roman" pitchFamily="18" charset="0"/>
            </a:endParaRPr>
          </a:p>
        </p:txBody>
      </p:sp>
      <p:sp>
        <p:nvSpPr>
          <p:cNvPr id="120837"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endParaRPr lang="en-IN"/>
          </a:p>
        </p:txBody>
      </p:sp>
      <p:sp>
        <p:nvSpPr>
          <p:cNvPr id="12083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12083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r>
              <a:rPr lang="en-US"/>
              <a:t>Ingenious Design Technologies</a:t>
            </a:r>
          </a:p>
        </p:txBody>
      </p:sp>
      <p:sp>
        <p:nvSpPr>
          <p:cNvPr id="12084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fld id="{04723257-B9D2-44F9-A1B4-52F0691A659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iming>
    <p:tnLst>
      <p:par>
        <p:cTn id="1" dur="indefinite" restart="never" nodeType="tmRoot"/>
      </p:par>
    </p:tnLst>
  </p:timing>
  <p:hf hdr="0" dt="0"/>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file:///C:\RS%2040,25%20submersible%20vibration\5%20results\2.avi" TargetMode="Externa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ftr" sz="quarter" idx="3"/>
          </p:nvPr>
        </p:nvSpPr>
        <p:spPr/>
        <p:txBody>
          <a:bodyPr/>
          <a:lstStyle/>
          <a:p>
            <a:r>
              <a:rPr lang="en-US"/>
              <a:t>Ingenious Design Technologies</a:t>
            </a:r>
          </a:p>
        </p:txBody>
      </p:sp>
      <p:sp>
        <p:nvSpPr>
          <p:cNvPr id="5" name="Rectangle 6"/>
          <p:cNvSpPr>
            <a:spLocks noGrp="1" noChangeArrowheads="1"/>
          </p:cNvSpPr>
          <p:nvPr>
            <p:ph type="sldNum" sz="quarter" idx="4"/>
          </p:nvPr>
        </p:nvSpPr>
        <p:spPr/>
        <p:txBody>
          <a:bodyPr/>
          <a:lstStyle/>
          <a:p>
            <a:fld id="{2E7B318B-7E6A-4099-967F-C9A1BFC5EA30}" type="slidenum">
              <a:rPr lang="en-US"/>
              <a:pPr/>
              <a:t>1</a:t>
            </a:fld>
            <a:endParaRPr lang="en-US"/>
          </a:p>
        </p:txBody>
      </p:sp>
      <p:sp>
        <p:nvSpPr>
          <p:cNvPr id="4104" name="Rectangle 8"/>
          <p:cNvSpPr>
            <a:spLocks noChangeArrowheads="1"/>
          </p:cNvSpPr>
          <p:nvPr/>
        </p:nvSpPr>
        <p:spPr bwMode="auto">
          <a:xfrm>
            <a:off x="609600" y="1905000"/>
            <a:ext cx="9144000" cy="860425"/>
          </a:xfrm>
          <a:prstGeom prst="rect">
            <a:avLst/>
          </a:prstGeom>
          <a:noFill/>
          <a:ln w="9525">
            <a:noFill/>
            <a:miter lim="800000"/>
            <a:headEnd/>
            <a:tailEnd/>
          </a:ln>
          <a:effectLst/>
        </p:spPr>
        <p:txBody>
          <a:bodyPr anchor="ctr"/>
          <a:lstStyle/>
          <a:p>
            <a:pPr eaLnBrk="1" hangingPunct="1"/>
            <a:r>
              <a:rPr lang="en-US" sz="4000" b="1">
                <a:latin typeface="Arial" charset="0"/>
              </a:rPr>
              <a:t>Ingenious Design Technologies</a:t>
            </a:r>
          </a:p>
          <a:p>
            <a:pPr algn="ctr" eaLnBrk="1" hangingPunct="1"/>
            <a:endParaRPr lang="en-US">
              <a:latin typeface="Arial" charset="0"/>
            </a:endParaRPr>
          </a:p>
          <a:p>
            <a:pPr algn="r" eaLnBrk="1" hangingPunct="1"/>
            <a:endParaRPr lang="en-US">
              <a:latin typeface="Arial" charset="0"/>
            </a:endParaRPr>
          </a:p>
        </p:txBody>
      </p:sp>
      <p:sp>
        <p:nvSpPr>
          <p:cNvPr id="4134" name="Text Box 38"/>
          <p:cNvSpPr txBox="1">
            <a:spLocks noChangeArrowheads="1"/>
          </p:cNvSpPr>
          <p:nvPr/>
        </p:nvSpPr>
        <p:spPr bwMode="auto">
          <a:xfrm>
            <a:off x="5486400" y="2362200"/>
            <a:ext cx="3505200" cy="366713"/>
          </a:xfrm>
          <a:prstGeom prst="rect">
            <a:avLst/>
          </a:prstGeom>
          <a:noFill/>
          <a:ln w="9525">
            <a:noFill/>
            <a:miter lim="800000"/>
            <a:headEnd/>
            <a:tailEnd/>
          </a:ln>
          <a:effectLst/>
        </p:spPr>
        <p:txBody>
          <a:bodyPr>
            <a:spAutoFit/>
          </a:bodyPr>
          <a:lstStyle/>
          <a:p>
            <a:pPr>
              <a:spcBef>
                <a:spcPct val="50000"/>
              </a:spcBef>
            </a:pPr>
            <a:r>
              <a:rPr lang="en-US"/>
              <a:t>Researching for optimum</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t>Ingenious Design Technologies</a:t>
            </a:r>
          </a:p>
        </p:txBody>
      </p:sp>
      <p:sp>
        <p:nvSpPr>
          <p:cNvPr id="13" name="Slide Number Placeholder 5"/>
          <p:cNvSpPr>
            <a:spLocks noGrp="1"/>
          </p:cNvSpPr>
          <p:nvPr>
            <p:ph type="sldNum" sz="quarter" idx="12"/>
          </p:nvPr>
        </p:nvSpPr>
        <p:spPr/>
        <p:txBody>
          <a:bodyPr/>
          <a:lstStyle/>
          <a:p>
            <a:fld id="{6FBFD1A7-3ECE-40C1-AEF4-77832D3B6759}" type="slidenum">
              <a:rPr lang="en-US"/>
              <a:pPr/>
              <a:t>10</a:t>
            </a:fld>
            <a:endParaRPr lang="en-US"/>
          </a:p>
        </p:txBody>
      </p:sp>
      <p:pic>
        <p:nvPicPr>
          <p:cNvPr id="7174" name="Picture 6" descr="imp+diff"/>
          <p:cNvPicPr>
            <a:picLocks noChangeAspect="1" noChangeArrowheads="1"/>
          </p:cNvPicPr>
          <p:nvPr/>
        </p:nvPicPr>
        <p:blipFill>
          <a:blip r:embed="rId2"/>
          <a:srcRect/>
          <a:stretch>
            <a:fillRect/>
          </a:stretch>
        </p:blipFill>
        <p:spPr bwMode="auto">
          <a:xfrm>
            <a:off x="914400" y="1981200"/>
            <a:ext cx="3124200" cy="1905000"/>
          </a:xfrm>
          <a:prstGeom prst="rect">
            <a:avLst/>
          </a:prstGeom>
          <a:noFill/>
        </p:spPr>
      </p:pic>
      <p:sp>
        <p:nvSpPr>
          <p:cNvPr id="7175" name="Rectangle 7"/>
          <p:cNvSpPr>
            <a:spLocks noChangeArrowheads="1"/>
          </p:cNvSpPr>
          <p:nvPr/>
        </p:nvSpPr>
        <p:spPr bwMode="auto">
          <a:xfrm>
            <a:off x="1371600" y="1630363"/>
            <a:ext cx="2895600" cy="427037"/>
          </a:xfrm>
          <a:prstGeom prst="rect">
            <a:avLst/>
          </a:prstGeom>
          <a:noFill/>
          <a:ln w="9525">
            <a:noFill/>
            <a:miter lim="800000"/>
            <a:headEnd/>
            <a:tailEnd/>
          </a:ln>
          <a:effectLst/>
        </p:spPr>
        <p:txBody>
          <a:bodyPr anchor="ctr"/>
          <a:lstStyle/>
          <a:p>
            <a:pPr eaLnBrk="1" hangingPunct="1"/>
            <a:r>
              <a:rPr lang="en-US">
                <a:solidFill>
                  <a:schemeClr val="tx2"/>
                </a:solidFill>
              </a:rPr>
              <a:t>Impeller &amp; Diffuser</a:t>
            </a:r>
          </a:p>
        </p:txBody>
      </p:sp>
      <p:sp>
        <p:nvSpPr>
          <p:cNvPr id="7177" name="Rectangle 9"/>
          <p:cNvSpPr>
            <a:spLocks noChangeArrowheads="1"/>
          </p:cNvSpPr>
          <p:nvPr/>
        </p:nvSpPr>
        <p:spPr bwMode="auto">
          <a:xfrm>
            <a:off x="5181600" y="1600200"/>
            <a:ext cx="3048000" cy="487363"/>
          </a:xfrm>
          <a:prstGeom prst="rect">
            <a:avLst/>
          </a:prstGeom>
          <a:noFill/>
          <a:ln w="9525">
            <a:noFill/>
            <a:miter lim="800000"/>
            <a:headEnd/>
            <a:tailEnd/>
          </a:ln>
          <a:effectLst/>
        </p:spPr>
        <p:txBody>
          <a:bodyPr anchor="ctr"/>
          <a:lstStyle/>
          <a:p>
            <a:pPr eaLnBrk="1" hangingPunct="1"/>
            <a:r>
              <a:rPr lang="en-US">
                <a:solidFill>
                  <a:schemeClr val="tx2"/>
                </a:solidFill>
              </a:rPr>
              <a:t>Impeller &amp; Diffuser Mesh</a:t>
            </a:r>
          </a:p>
        </p:txBody>
      </p:sp>
      <p:pic>
        <p:nvPicPr>
          <p:cNvPr id="7178" name="Picture 10" descr="imp mesh+diff"/>
          <p:cNvPicPr>
            <a:picLocks noGrp="1" noChangeAspect="1" noChangeArrowheads="1"/>
          </p:cNvPicPr>
          <p:nvPr>
            <p:ph type="body" idx="1"/>
          </p:nvPr>
        </p:nvPicPr>
        <p:blipFill>
          <a:blip r:embed="rId3"/>
          <a:srcRect/>
          <a:stretch>
            <a:fillRect/>
          </a:stretch>
        </p:blipFill>
        <p:spPr>
          <a:xfrm>
            <a:off x="5029200" y="1981200"/>
            <a:ext cx="3124200" cy="1905000"/>
          </a:xfrm>
          <a:noFill/>
          <a:ln/>
        </p:spPr>
      </p:pic>
      <p:pic>
        <p:nvPicPr>
          <p:cNvPr id="7179" name="Picture 11" descr="imp total pr"/>
          <p:cNvPicPr>
            <a:picLocks noChangeAspect="1" noChangeArrowheads="1"/>
          </p:cNvPicPr>
          <p:nvPr/>
        </p:nvPicPr>
        <p:blipFill>
          <a:blip r:embed="rId4"/>
          <a:srcRect/>
          <a:stretch>
            <a:fillRect/>
          </a:stretch>
        </p:blipFill>
        <p:spPr bwMode="auto">
          <a:xfrm>
            <a:off x="990600" y="4114800"/>
            <a:ext cx="3124200" cy="1981200"/>
          </a:xfrm>
          <a:prstGeom prst="rect">
            <a:avLst/>
          </a:prstGeom>
          <a:noFill/>
        </p:spPr>
      </p:pic>
      <p:pic>
        <p:nvPicPr>
          <p:cNvPr id="7180" name="Picture 12" descr="diff total pr"/>
          <p:cNvPicPr>
            <a:picLocks noChangeAspect="1" noChangeArrowheads="1"/>
          </p:cNvPicPr>
          <p:nvPr/>
        </p:nvPicPr>
        <p:blipFill>
          <a:blip r:embed="rId5"/>
          <a:srcRect/>
          <a:stretch>
            <a:fillRect/>
          </a:stretch>
        </p:blipFill>
        <p:spPr bwMode="auto">
          <a:xfrm>
            <a:off x="5029200" y="4114800"/>
            <a:ext cx="3124200" cy="1981200"/>
          </a:xfrm>
          <a:prstGeom prst="rect">
            <a:avLst/>
          </a:prstGeom>
          <a:noFill/>
        </p:spPr>
      </p:pic>
      <p:sp>
        <p:nvSpPr>
          <p:cNvPr id="7181" name="Text Box 13"/>
          <p:cNvSpPr txBox="1">
            <a:spLocks noChangeArrowheads="1"/>
          </p:cNvSpPr>
          <p:nvPr/>
        </p:nvSpPr>
        <p:spPr bwMode="auto">
          <a:xfrm>
            <a:off x="1371600" y="3810000"/>
            <a:ext cx="2286000" cy="366713"/>
          </a:xfrm>
          <a:prstGeom prst="rect">
            <a:avLst/>
          </a:prstGeom>
          <a:noFill/>
          <a:ln w="9525">
            <a:noFill/>
            <a:miter lim="800000"/>
            <a:headEnd/>
            <a:tailEnd/>
          </a:ln>
          <a:effectLst/>
        </p:spPr>
        <p:txBody>
          <a:bodyPr>
            <a:spAutoFit/>
          </a:bodyPr>
          <a:lstStyle/>
          <a:p>
            <a:pPr>
              <a:spcBef>
                <a:spcPct val="50000"/>
              </a:spcBef>
            </a:pPr>
            <a:r>
              <a:rPr lang="en-US">
                <a:solidFill>
                  <a:schemeClr val="tx2"/>
                </a:solidFill>
              </a:rPr>
              <a:t>Impeller pressure</a:t>
            </a:r>
          </a:p>
        </p:txBody>
      </p:sp>
      <p:sp>
        <p:nvSpPr>
          <p:cNvPr id="7182" name="Text Box 14"/>
          <p:cNvSpPr txBox="1">
            <a:spLocks noChangeArrowheads="1"/>
          </p:cNvSpPr>
          <p:nvPr/>
        </p:nvSpPr>
        <p:spPr bwMode="auto">
          <a:xfrm>
            <a:off x="5562600" y="3810000"/>
            <a:ext cx="2362200" cy="366713"/>
          </a:xfrm>
          <a:prstGeom prst="rect">
            <a:avLst/>
          </a:prstGeom>
          <a:noFill/>
          <a:ln w="9525">
            <a:noFill/>
            <a:miter lim="800000"/>
            <a:headEnd/>
            <a:tailEnd/>
          </a:ln>
          <a:effectLst/>
        </p:spPr>
        <p:txBody>
          <a:bodyPr>
            <a:spAutoFit/>
          </a:bodyPr>
          <a:lstStyle/>
          <a:p>
            <a:pPr>
              <a:spcBef>
                <a:spcPct val="50000"/>
              </a:spcBef>
            </a:pPr>
            <a:r>
              <a:rPr lang="en-US">
                <a:solidFill>
                  <a:schemeClr val="tx2"/>
                </a:solidFill>
              </a:rPr>
              <a:t>Diffuser pressure</a:t>
            </a:r>
            <a:endParaRPr lang="en-US"/>
          </a:p>
        </p:txBody>
      </p:sp>
      <p:sp>
        <p:nvSpPr>
          <p:cNvPr id="7183" name="Text Box 15"/>
          <p:cNvSpPr txBox="1">
            <a:spLocks noChangeArrowheads="1"/>
          </p:cNvSpPr>
          <p:nvPr/>
        </p:nvSpPr>
        <p:spPr bwMode="auto">
          <a:xfrm>
            <a:off x="533400" y="1219200"/>
            <a:ext cx="6019800" cy="396875"/>
          </a:xfrm>
          <a:prstGeom prst="rect">
            <a:avLst/>
          </a:prstGeom>
          <a:noFill/>
          <a:ln w="9525">
            <a:noFill/>
            <a:miter lim="800000"/>
            <a:headEnd/>
            <a:tailEnd/>
          </a:ln>
          <a:effectLst/>
        </p:spPr>
        <p:txBody>
          <a:bodyPr>
            <a:spAutoFit/>
          </a:bodyPr>
          <a:lstStyle/>
          <a:p>
            <a:pPr>
              <a:spcBef>
                <a:spcPct val="50000"/>
              </a:spcBef>
            </a:pPr>
            <a:r>
              <a:rPr lang="en-US" sz="2000" dirty="0"/>
              <a:t>CFD of a single stage of Submersible Pump</a:t>
            </a:r>
          </a:p>
        </p:txBody>
      </p:sp>
      <p:sp>
        <p:nvSpPr>
          <p:cNvPr id="7184" name="Text Box 16"/>
          <p:cNvSpPr txBox="1">
            <a:spLocks noChangeArrowheads="1"/>
          </p:cNvSpPr>
          <p:nvPr/>
        </p:nvSpPr>
        <p:spPr bwMode="auto">
          <a:xfrm>
            <a:off x="3276600" y="547688"/>
            <a:ext cx="3886200" cy="396875"/>
          </a:xfrm>
          <a:prstGeom prst="rect">
            <a:avLst/>
          </a:prstGeom>
          <a:noFill/>
          <a:ln w="9525">
            <a:noFill/>
            <a:miter lim="800000"/>
            <a:headEnd/>
            <a:tailEnd/>
          </a:ln>
          <a:effectLst/>
        </p:spPr>
        <p:txBody>
          <a:bodyPr>
            <a:spAutoFit/>
          </a:bodyPr>
          <a:lstStyle/>
          <a:p>
            <a:pPr>
              <a:spcBef>
                <a:spcPct val="50000"/>
              </a:spcBef>
            </a:pPr>
            <a:r>
              <a:rPr lang="en-US" sz="2000"/>
              <a:t>Agricultural Equipments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a:t>Ingenious Design Technologies</a:t>
            </a:r>
          </a:p>
        </p:txBody>
      </p:sp>
      <p:sp>
        <p:nvSpPr>
          <p:cNvPr id="11" name="Slide Number Placeholder 5"/>
          <p:cNvSpPr>
            <a:spLocks noGrp="1"/>
          </p:cNvSpPr>
          <p:nvPr>
            <p:ph type="sldNum" sz="quarter" idx="12"/>
          </p:nvPr>
        </p:nvSpPr>
        <p:spPr/>
        <p:txBody>
          <a:bodyPr/>
          <a:lstStyle/>
          <a:p>
            <a:fld id="{2001CEB3-734C-4938-A78E-806FFF0B2CB4}" type="slidenum">
              <a:rPr lang="en-US"/>
              <a:pPr/>
              <a:t>11</a:t>
            </a:fld>
            <a:endParaRPr lang="en-US"/>
          </a:p>
        </p:txBody>
      </p:sp>
      <p:sp>
        <p:nvSpPr>
          <p:cNvPr id="8194" name="Rectangle 2"/>
          <p:cNvSpPr>
            <a:spLocks noGrp="1" noChangeArrowheads="1"/>
          </p:cNvSpPr>
          <p:nvPr>
            <p:ph type="title"/>
          </p:nvPr>
        </p:nvSpPr>
        <p:spPr>
          <a:xfrm>
            <a:off x="533400" y="1143000"/>
            <a:ext cx="5867400" cy="457200"/>
          </a:xfrm>
        </p:spPr>
        <p:txBody>
          <a:bodyPr/>
          <a:lstStyle/>
          <a:p>
            <a:r>
              <a:rPr lang="en-US" sz="2000"/>
              <a:t>Stress analysis of a Spindle Assembly</a:t>
            </a:r>
          </a:p>
        </p:txBody>
      </p:sp>
      <p:sp>
        <p:nvSpPr>
          <p:cNvPr id="8197" name="Text Box 5"/>
          <p:cNvSpPr txBox="1">
            <a:spLocks noChangeArrowheads="1"/>
          </p:cNvSpPr>
          <p:nvPr/>
        </p:nvSpPr>
        <p:spPr bwMode="auto">
          <a:xfrm>
            <a:off x="3733800" y="471488"/>
            <a:ext cx="2514600" cy="396875"/>
          </a:xfrm>
          <a:prstGeom prst="rect">
            <a:avLst/>
          </a:prstGeom>
          <a:noFill/>
          <a:ln w="9525">
            <a:noFill/>
            <a:miter lim="800000"/>
            <a:headEnd/>
            <a:tailEnd/>
          </a:ln>
          <a:effectLst/>
        </p:spPr>
        <p:txBody>
          <a:bodyPr>
            <a:spAutoFit/>
          </a:bodyPr>
          <a:lstStyle/>
          <a:p>
            <a:pPr>
              <a:spcBef>
                <a:spcPct val="50000"/>
              </a:spcBef>
            </a:pPr>
            <a:r>
              <a:rPr lang="en-US" sz="2000"/>
              <a:t>Heavy Machinery</a:t>
            </a:r>
          </a:p>
        </p:txBody>
      </p:sp>
      <p:pic>
        <p:nvPicPr>
          <p:cNvPr id="8198" name="Picture 6" descr="BOUNDRY CONDITIONS"/>
          <p:cNvPicPr>
            <a:picLocks noChangeAspect="1" noChangeArrowheads="1"/>
          </p:cNvPicPr>
          <p:nvPr/>
        </p:nvPicPr>
        <p:blipFill>
          <a:blip r:embed="rId2"/>
          <a:srcRect/>
          <a:stretch>
            <a:fillRect/>
          </a:stretch>
        </p:blipFill>
        <p:spPr bwMode="auto">
          <a:xfrm>
            <a:off x="914400" y="1981200"/>
            <a:ext cx="3352800" cy="2038350"/>
          </a:xfrm>
          <a:prstGeom prst="rect">
            <a:avLst/>
          </a:prstGeom>
          <a:noFill/>
        </p:spPr>
      </p:pic>
      <p:pic>
        <p:nvPicPr>
          <p:cNvPr id="8199" name="Picture 7" descr="MESH"/>
          <p:cNvPicPr>
            <a:picLocks noChangeAspect="1" noChangeArrowheads="1"/>
          </p:cNvPicPr>
          <p:nvPr/>
        </p:nvPicPr>
        <p:blipFill>
          <a:blip r:embed="rId3"/>
          <a:srcRect/>
          <a:stretch>
            <a:fillRect/>
          </a:stretch>
        </p:blipFill>
        <p:spPr bwMode="auto">
          <a:xfrm>
            <a:off x="4724400" y="1981200"/>
            <a:ext cx="3581400" cy="2135188"/>
          </a:xfrm>
          <a:prstGeom prst="rect">
            <a:avLst/>
          </a:prstGeom>
          <a:noFill/>
        </p:spPr>
      </p:pic>
      <p:pic>
        <p:nvPicPr>
          <p:cNvPr id="8200" name="Picture 8" descr="FREQUENCY MODE"/>
          <p:cNvPicPr>
            <a:picLocks noChangeAspect="1" noChangeArrowheads="1"/>
          </p:cNvPicPr>
          <p:nvPr/>
        </p:nvPicPr>
        <p:blipFill>
          <a:blip r:embed="rId4"/>
          <a:srcRect/>
          <a:stretch>
            <a:fillRect/>
          </a:stretch>
        </p:blipFill>
        <p:spPr bwMode="auto">
          <a:xfrm>
            <a:off x="2438400" y="4343400"/>
            <a:ext cx="4114800" cy="1752600"/>
          </a:xfrm>
          <a:prstGeom prst="rect">
            <a:avLst/>
          </a:prstGeom>
          <a:noFill/>
        </p:spPr>
      </p:pic>
      <p:sp>
        <p:nvSpPr>
          <p:cNvPr id="8201" name="Text Box 9"/>
          <p:cNvSpPr txBox="1">
            <a:spLocks noChangeArrowheads="1"/>
          </p:cNvSpPr>
          <p:nvPr/>
        </p:nvSpPr>
        <p:spPr bwMode="auto">
          <a:xfrm>
            <a:off x="1752600" y="1676400"/>
            <a:ext cx="2057400" cy="366713"/>
          </a:xfrm>
          <a:prstGeom prst="rect">
            <a:avLst/>
          </a:prstGeom>
          <a:noFill/>
          <a:ln w="9525">
            <a:noFill/>
            <a:miter lim="800000"/>
            <a:headEnd/>
            <a:tailEnd/>
          </a:ln>
          <a:effectLst/>
        </p:spPr>
        <p:txBody>
          <a:bodyPr>
            <a:spAutoFit/>
          </a:bodyPr>
          <a:lstStyle/>
          <a:p>
            <a:pPr>
              <a:spcBef>
                <a:spcPct val="50000"/>
              </a:spcBef>
            </a:pPr>
            <a:r>
              <a:rPr lang="en-US"/>
              <a:t>Spindle Model</a:t>
            </a:r>
          </a:p>
        </p:txBody>
      </p:sp>
      <p:sp>
        <p:nvSpPr>
          <p:cNvPr id="8202" name="Text Box 10"/>
          <p:cNvSpPr txBox="1">
            <a:spLocks noChangeArrowheads="1"/>
          </p:cNvSpPr>
          <p:nvPr/>
        </p:nvSpPr>
        <p:spPr bwMode="auto">
          <a:xfrm>
            <a:off x="5715000" y="1690688"/>
            <a:ext cx="2286000" cy="366712"/>
          </a:xfrm>
          <a:prstGeom prst="rect">
            <a:avLst/>
          </a:prstGeom>
          <a:noFill/>
          <a:ln w="9525">
            <a:noFill/>
            <a:miter lim="800000"/>
            <a:headEnd/>
            <a:tailEnd/>
          </a:ln>
          <a:effectLst/>
        </p:spPr>
        <p:txBody>
          <a:bodyPr>
            <a:spAutoFit/>
          </a:bodyPr>
          <a:lstStyle/>
          <a:p>
            <a:pPr>
              <a:spcBef>
                <a:spcPct val="50000"/>
              </a:spcBef>
            </a:pPr>
            <a:r>
              <a:rPr lang="en-US">
                <a:latin typeface="Tahoma" pitchFamily="34" charset="0"/>
              </a:rPr>
              <a:t>Meshed Spindle</a:t>
            </a:r>
          </a:p>
        </p:txBody>
      </p:sp>
      <p:sp>
        <p:nvSpPr>
          <p:cNvPr id="8203" name="Text Box 11"/>
          <p:cNvSpPr txBox="1">
            <a:spLocks noChangeArrowheads="1"/>
          </p:cNvSpPr>
          <p:nvPr/>
        </p:nvSpPr>
        <p:spPr bwMode="auto">
          <a:xfrm>
            <a:off x="3505200" y="4038600"/>
            <a:ext cx="3124200" cy="366713"/>
          </a:xfrm>
          <a:prstGeom prst="rect">
            <a:avLst/>
          </a:prstGeom>
          <a:noFill/>
          <a:ln w="9525">
            <a:noFill/>
            <a:miter lim="800000"/>
            <a:headEnd/>
            <a:tailEnd/>
          </a:ln>
          <a:effectLst/>
        </p:spPr>
        <p:txBody>
          <a:bodyPr>
            <a:spAutoFit/>
          </a:bodyPr>
          <a:lstStyle/>
          <a:p>
            <a:pPr>
              <a:spcBef>
                <a:spcPct val="50000"/>
              </a:spcBef>
            </a:pPr>
            <a:r>
              <a:rPr lang="en-US"/>
              <a:t>Spindle Stress plot</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75" y="838200"/>
            <a:ext cx="6969125" cy="682625"/>
          </a:xfrm>
        </p:spPr>
        <p:txBody>
          <a:bodyPr/>
          <a:lstStyle/>
          <a:p>
            <a:r>
              <a:rPr lang="en-US" sz="2000" dirty="0" smtClean="0"/>
              <a:t>Fracture &amp; Drop test &amp; Damage tolerance</a:t>
            </a:r>
            <a:endParaRPr lang="en-IN" sz="2000" dirty="0"/>
          </a:p>
        </p:txBody>
      </p:sp>
      <p:sp>
        <p:nvSpPr>
          <p:cNvPr id="3" name="Content Placeholder 2"/>
          <p:cNvSpPr>
            <a:spLocks noGrp="1"/>
          </p:cNvSpPr>
          <p:nvPr>
            <p:ph idx="1"/>
          </p:nvPr>
        </p:nvSpPr>
        <p:spPr/>
        <p:txBody>
          <a:bodyPr/>
          <a:lstStyle/>
          <a:p>
            <a:endParaRPr lang="en-IN" dirty="0"/>
          </a:p>
        </p:txBody>
      </p:sp>
      <p:sp>
        <p:nvSpPr>
          <p:cNvPr id="4" name="Footer Placeholder 3"/>
          <p:cNvSpPr>
            <a:spLocks noGrp="1"/>
          </p:cNvSpPr>
          <p:nvPr>
            <p:ph type="ftr" sz="quarter" idx="11"/>
          </p:nvPr>
        </p:nvSpPr>
        <p:spPr/>
        <p:txBody>
          <a:bodyPr/>
          <a:lstStyle/>
          <a:p>
            <a:r>
              <a:rPr lang="en-US" smtClean="0"/>
              <a:t>Ingenious Design Technologies</a:t>
            </a:r>
            <a:endParaRPr lang="en-US"/>
          </a:p>
        </p:txBody>
      </p:sp>
      <p:sp>
        <p:nvSpPr>
          <p:cNvPr id="5" name="Slide Number Placeholder 4"/>
          <p:cNvSpPr>
            <a:spLocks noGrp="1"/>
          </p:cNvSpPr>
          <p:nvPr>
            <p:ph type="sldNum" sz="quarter" idx="12"/>
          </p:nvPr>
        </p:nvSpPr>
        <p:spPr/>
        <p:txBody>
          <a:bodyPr/>
          <a:lstStyle/>
          <a:p>
            <a:fld id="{063F760F-A192-44AE-866F-0A23518DBB49}" type="slidenum">
              <a:rPr lang="en-US" smtClean="0"/>
              <a:pPr/>
              <a:t>12</a:t>
            </a:fld>
            <a:endParaRPr lang="en-US"/>
          </a:p>
        </p:txBody>
      </p:sp>
      <p:pic>
        <p:nvPicPr>
          <p:cNvPr id="1026" name="Picture 2" descr="C:\Users\Win7x64\Desktop\fea websites\maxresdefault.jpg"/>
          <p:cNvPicPr>
            <a:picLocks noChangeAspect="1" noChangeArrowheads="1"/>
          </p:cNvPicPr>
          <p:nvPr/>
        </p:nvPicPr>
        <p:blipFill>
          <a:blip r:embed="rId2"/>
          <a:srcRect/>
          <a:stretch>
            <a:fillRect/>
          </a:stretch>
        </p:blipFill>
        <p:spPr bwMode="auto">
          <a:xfrm>
            <a:off x="609600" y="1676400"/>
            <a:ext cx="3886200" cy="4191000"/>
          </a:xfrm>
          <a:prstGeom prst="rect">
            <a:avLst/>
          </a:prstGeom>
          <a:noFill/>
        </p:spPr>
      </p:pic>
      <p:pic>
        <p:nvPicPr>
          <p:cNvPr id="1027" name="Picture 3" descr="C:\Users\Win7x64\Desktop\fea websites\can.png"/>
          <p:cNvPicPr>
            <a:picLocks noChangeAspect="1" noChangeArrowheads="1"/>
          </p:cNvPicPr>
          <p:nvPr/>
        </p:nvPicPr>
        <p:blipFill>
          <a:blip r:embed="rId3"/>
          <a:srcRect/>
          <a:stretch>
            <a:fillRect/>
          </a:stretch>
        </p:blipFill>
        <p:spPr bwMode="auto">
          <a:xfrm>
            <a:off x="4495800" y="1676400"/>
            <a:ext cx="4114800" cy="4191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dirty="0"/>
              <a:t>Ingenious Design Technologies</a:t>
            </a:r>
          </a:p>
        </p:txBody>
      </p:sp>
      <p:sp>
        <p:nvSpPr>
          <p:cNvPr id="5" name="Slide Number Placeholder 5"/>
          <p:cNvSpPr>
            <a:spLocks noGrp="1"/>
          </p:cNvSpPr>
          <p:nvPr>
            <p:ph type="sldNum" sz="quarter" idx="12"/>
          </p:nvPr>
        </p:nvSpPr>
        <p:spPr/>
        <p:txBody>
          <a:bodyPr/>
          <a:lstStyle/>
          <a:p>
            <a:fld id="{05F1D6C3-1123-4477-83D2-60357D732BF6}" type="slidenum">
              <a:rPr lang="en-US"/>
              <a:pPr/>
              <a:t>13</a:t>
            </a:fld>
            <a:endParaRPr lang="en-US"/>
          </a:p>
        </p:txBody>
      </p:sp>
      <p:sp>
        <p:nvSpPr>
          <p:cNvPr id="21507" name="Rectangle 3"/>
          <p:cNvSpPr>
            <a:spLocks noGrp="1" noChangeArrowheads="1"/>
          </p:cNvSpPr>
          <p:nvPr>
            <p:ph type="body" idx="1"/>
          </p:nvPr>
        </p:nvSpPr>
        <p:spPr>
          <a:xfrm>
            <a:off x="533400" y="2514600"/>
            <a:ext cx="4343400" cy="3505200"/>
          </a:xfrm>
        </p:spPr>
        <p:txBody>
          <a:bodyPr/>
          <a:lstStyle/>
          <a:p>
            <a:pPr>
              <a:lnSpc>
                <a:spcPct val="80000"/>
              </a:lnSpc>
              <a:buFont typeface="Wingdings" pitchFamily="2" charset="2"/>
              <a:buNone/>
            </a:pPr>
            <a:r>
              <a:rPr lang="en-US" sz="2000" dirty="0" smtClean="0"/>
              <a:t>INDIA</a:t>
            </a:r>
          </a:p>
          <a:p>
            <a:pPr>
              <a:lnSpc>
                <a:spcPct val="80000"/>
              </a:lnSpc>
              <a:buFont typeface="Wingdings" pitchFamily="2" charset="2"/>
              <a:buNone/>
            </a:pPr>
            <a:endParaRPr lang="en-US" sz="2000" dirty="0" smtClean="0"/>
          </a:p>
          <a:p>
            <a:pPr>
              <a:lnSpc>
                <a:spcPct val="80000"/>
              </a:lnSpc>
              <a:buFont typeface="Wingdings" pitchFamily="2" charset="2"/>
              <a:buNone/>
            </a:pPr>
            <a:r>
              <a:rPr lang="en-US" sz="2000" dirty="0" smtClean="0"/>
              <a:t>Ingenious Design Technologies,</a:t>
            </a:r>
            <a:endParaRPr lang="en-US" sz="2000" dirty="0"/>
          </a:p>
          <a:p>
            <a:pPr>
              <a:lnSpc>
                <a:spcPct val="80000"/>
              </a:lnSpc>
              <a:buNone/>
            </a:pPr>
            <a:r>
              <a:rPr lang="pt-BR" sz="2000" dirty="0" smtClean="0"/>
              <a:t>1/69, Palani Gounder Colony,</a:t>
            </a:r>
          </a:p>
          <a:p>
            <a:pPr>
              <a:lnSpc>
                <a:spcPct val="80000"/>
              </a:lnSpc>
              <a:buNone/>
            </a:pPr>
            <a:r>
              <a:rPr lang="pt-BR" sz="2000" dirty="0" smtClean="0"/>
              <a:t>NGGO Colony,</a:t>
            </a:r>
          </a:p>
          <a:p>
            <a:pPr>
              <a:lnSpc>
                <a:spcPct val="80000"/>
              </a:lnSpc>
              <a:buNone/>
            </a:pPr>
            <a:r>
              <a:rPr lang="pt-BR" sz="2000" dirty="0" smtClean="0"/>
              <a:t>Coimbatore,Tamilnadu,</a:t>
            </a:r>
          </a:p>
          <a:p>
            <a:pPr>
              <a:lnSpc>
                <a:spcPct val="80000"/>
              </a:lnSpc>
              <a:buNone/>
            </a:pPr>
            <a:r>
              <a:rPr lang="pt-BR" sz="2000" dirty="0" smtClean="0"/>
              <a:t>India – 641 022.</a:t>
            </a:r>
          </a:p>
          <a:p>
            <a:pPr>
              <a:lnSpc>
                <a:spcPct val="80000"/>
              </a:lnSpc>
              <a:buNone/>
            </a:pPr>
            <a:endParaRPr lang="pt-BR" sz="2000" dirty="0" smtClean="0"/>
          </a:p>
          <a:p>
            <a:pPr>
              <a:lnSpc>
                <a:spcPct val="80000"/>
              </a:lnSpc>
              <a:buNone/>
            </a:pPr>
            <a:r>
              <a:rPr lang="pt-BR" sz="2000" dirty="0" smtClean="0"/>
              <a:t>Principal Consultant : </a:t>
            </a:r>
          </a:p>
          <a:p>
            <a:pPr>
              <a:lnSpc>
                <a:spcPct val="80000"/>
              </a:lnSpc>
              <a:buNone/>
            </a:pPr>
            <a:r>
              <a:rPr lang="pt-BR" sz="2000" dirty="0" smtClean="0"/>
              <a:t>Vimal Krishna R</a:t>
            </a:r>
          </a:p>
          <a:p>
            <a:pPr>
              <a:lnSpc>
                <a:spcPct val="80000"/>
              </a:lnSpc>
              <a:buNone/>
            </a:pPr>
            <a:r>
              <a:rPr lang="pt-BR" sz="2000" dirty="0" smtClean="0"/>
              <a:t>Cell: +91 </a:t>
            </a:r>
            <a:r>
              <a:rPr lang="pt-BR" sz="2000" dirty="0" smtClean="0"/>
              <a:t>80 56 88 88 63</a:t>
            </a:r>
          </a:p>
        </p:txBody>
      </p:sp>
      <p:sp>
        <p:nvSpPr>
          <p:cNvPr id="21509" name="Text Box 5"/>
          <p:cNvSpPr txBox="1">
            <a:spLocks noChangeArrowheads="1"/>
          </p:cNvSpPr>
          <p:nvPr/>
        </p:nvSpPr>
        <p:spPr bwMode="auto">
          <a:xfrm>
            <a:off x="457200" y="914400"/>
            <a:ext cx="3733800" cy="549275"/>
          </a:xfrm>
          <a:prstGeom prst="rect">
            <a:avLst/>
          </a:prstGeom>
          <a:noFill/>
          <a:ln w="9525">
            <a:noFill/>
            <a:miter lim="800000"/>
            <a:headEnd/>
            <a:tailEnd/>
          </a:ln>
          <a:effectLst/>
        </p:spPr>
        <p:txBody>
          <a:bodyPr>
            <a:spAutoFit/>
          </a:bodyPr>
          <a:lstStyle/>
          <a:p>
            <a:pPr>
              <a:spcBef>
                <a:spcPct val="50000"/>
              </a:spcBef>
            </a:pPr>
            <a:r>
              <a:rPr lang="en-US" sz="3000" dirty="0" smtClean="0"/>
              <a:t>Contact</a:t>
            </a:r>
            <a:endParaRPr lang="en-US" sz="3000" dirty="0"/>
          </a:p>
        </p:txBody>
      </p:sp>
      <p:sp>
        <p:nvSpPr>
          <p:cNvPr id="7" name="Rectangle 6"/>
          <p:cNvSpPr/>
          <p:nvPr/>
        </p:nvSpPr>
        <p:spPr>
          <a:xfrm>
            <a:off x="457200" y="1905000"/>
            <a:ext cx="4357731" cy="338554"/>
          </a:xfrm>
          <a:prstGeom prst="rect">
            <a:avLst/>
          </a:prstGeom>
        </p:spPr>
        <p:txBody>
          <a:bodyPr wrap="none">
            <a:spAutoFit/>
          </a:bodyPr>
          <a:lstStyle/>
          <a:p>
            <a:pPr>
              <a:lnSpc>
                <a:spcPct val="80000"/>
              </a:lnSpc>
              <a:buFont typeface="Wingdings" pitchFamily="2" charset="2"/>
              <a:buNone/>
            </a:pPr>
            <a:r>
              <a:rPr lang="en-US" sz="2000" dirty="0" smtClean="0">
                <a:latin typeface="Verdana "/>
              </a:rPr>
              <a:t>Web: www.ingeniousdesigntech.com</a:t>
            </a:r>
            <a:endParaRPr lang="en-US" sz="2000" dirty="0">
              <a:latin typeface="Verdana "/>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Ingenious Design Technologies</a:t>
            </a:r>
            <a:endParaRPr lang="en-US"/>
          </a:p>
        </p:txBody>
      </p:sp>
      <p:sp>
        <p:nvSpPr>
          <p:cNvPr id="5" name="Slide Number Placeholder 4"/>
          <p:cNvSpPr>
            <a:spLocks noGrp="1"/>
          </p:cNvSpPr>
          <p:nvPr>
            <p:ph type="sldNum" sz="quarter" idx="12"/>
          </p:nvPr>
        </p:nvSpPr>
        <p:spPr/>
        <p:txBody>
          <a:bodyPr/>
          <a:lstStyle/>
          <a:p>
            <a:fld id="{063F760F-A192-44AE-866F-0A23518DBB49}" type="slidenum">
              <a:rPr lang="en-US" smtClean="0"/>
              <a:pPr/>
              <a:t>14</a:t>
            </a:fld>
            <a:endParaRPr lang="en-US"/>
          </a:p>
        </p:txBody>
      </p:sp>
      <p:sp>
        <p:nvSpPr>
          <p:cNvPr id="6" name="Rectangle 3"/>
          <p:cNvSpPr txBox="1">
            <a:spLocks noChangeArrowheads="1"/>
          </p:cNvSpPr>
          <p:nvPr/>
        </p:nvSpPr>
        <p:spPr bwMode="auto">
          <a:xfrm>
            <a:off x="457200" y="1295400"/>
            <a:ext cx="4343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80000"/>
              </a:lnSpc>
              <a:spcBef>
                <a:spcPct val="20000"/>
              </a:spcBef>
              <a:spcAft>
                <a:spcPct val="0"/>
              </a:spcAft>
              <a:buClr>
                <a:schemeClr val="accent2"/>
              </a:buClr>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469900" marR="0" lvl="0" indent="-469900" algn="l" defTabSz="914400" rtl="0" eaLnBrk="1" fontAlgn="base" latinLnBrk="0" hangingPunct="1">
              <a:lnSpc>
                <a:spcPct val="80000"/>
              </a:lnSpc>
              <a:spcBef>
                <a:spcPct val="20000"/>
              </a:spcBef>
              <a:spcAft>
                <a:spcPct val="0"/>
              </a:spcAft>
              <a:buClr>
                <a:schemeClr val="accent2"/>
              </a:buClr>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469900" marR="0" lvl="0" indent="-469900" algn="l" defTabSz="914400" rtl="0" eaLnBrk="1" fontAlgn="base" latinLnBrk="0" hangingPunct="1">
              <a:lnSpc>
                <a:spcPct val="80000"/>
              </a:lnSpc>
              <a:spcBef>
                <a:spcPct val="20000"/>
              </a:spcBef>
              <a:spcAft>
                <a:spcPct val="0"/>
              </a:spcAft>
              <a:buClr>
                <a:schemeClr val="accent2"/>
              </a:buClr>
              <a:buSzTx/>
              <a:buFont typeface="Wingdings" pitchFamily="2" charset="2"/>
              <a:buNone/>
              <a:tabLst/>
              <a:defRPr/>
            </a:pPr>
            <a:r>
              <a:rPr lang="en-US" sz="2000" kern="0" dirty="0" smtClean="0">
                <a:latin typeface="+mn-lt"/>
              </a:rPr>
              <a:t>NORTH AMERICA – </a:t>
            </a:r>
            <a:r>
              <a:rPr lang="en-US" sz="2000" kern="0" dirty="0" smtClean="0">
                <a:latin typeface="+mn-lt"/>
              </a:rPr>
              <a:t>USA</a:t>
            </a:r>
            <a:endParaRPr lang="en-US" sz="2000" kern="0" dirty="0" smtClean="0">
              <a:latin typeface="+mn-lt"/>
            </a:endParaRPr>
          </a:p>
          <a:p>
            <a:pPr marL="469900" marR="0" lvl="0" indent="-469900" algn="l" defTabSz="914400" rtl="0" eaLnBrk="1" fontAlgn="base" latinLnBrk="0" hangingPunct="1">
              <a:lnSpc>
                <a:spcPct val="80000"/>
              </a:lnSpc>
              <a:spcBef>
                <a:spcPct val="20000"/>
              </a:spcBef>
              <a:spcAft>
                <a:spcPct val="0"/>
              </a:spcAft>
              <a:buClr>
                <a:schemeClr val="accent2"/>
              </a:buClr>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469900" marR="0" lvl="0" indent="-469900" algn="l" defTabSz="914400" rtl="0" eaLnBrk="1" fontAlgn="base" latinLnBrk="0" hangingPunct="1">
              <a:lnSpc>
                <a:spcPct val="80000"/>
              </a:lnSpc>
              <a:spcBef>
                <a:spcPct val="20000"/>
              </a:spcBef>
              <a:spcAft>
                <a:spcPct val="0"/>
              </a:spcAft>
              <a:buClr>
                <a:schemeClr val="accent2"/>
              </a:buClr>
              <a:buSzTx/>
              <a:buFont typeface="Wingdings" pitchFamily="2" charset="2"/>
              <a:buNone/>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Ingenious Design</a:t>
            </a:r>
            <a:r>
              <a:rPr kumimoji="0" lang="en-US" sz="2000" b="0" i="0" u="none" strike="noStrike" kern="0" cap="none" spc="0" normalizeH="0" noProof="0" dirty="0" smtClean="0">
                <a:ln>
                  <a:noFill/>
                </a:ln>
                <a:solidFill>
                  <a:schemeClr val="tx1"/>
                </a:solidFill>
                <a:effectLst/>
                <a:uLnTx/>
                <a:uFillTx/>
                <a:latin typeface="+mn-lt"/>
                <a:ea typeface="+mn-ea"/>
                <a:cs typeface="+mn-cs"/>
              </a:rPr>
              <a:t> Technologies,</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469900" lvl="0" indent="-469900" eaLnBrk="1" hangingPunct="1">
              <a:lnSpc>
                <a:spcPct val="80000"/>
              </a:lnSpc>
              <a:spcBef>
                <a:spcPct val="20000"/>
              </a:spcBef>
              <a:buClr>
                <a:schemeClr val="accent2"/>
              </a:buClr>
              <a:defRPr/>
            </a:pPr>
            <a:r>
              <a:rPr lang="en-IN" sz="2000" dirty="0" smtClean="0"/>
              <a:t>1095</a:t>
            </a:r>
            <a:r>
              <a:rPr lang="en-IN" sz="2000" dirty="0" smtClean="0"/>
              <a:t>, Robert Dr</a:t>
            </a:r>
            <a:r>
              <a:rPr lang="en-IN" sz="2000" dirty="0" smtClean="0"/>
              <a:t>.,</a:t>
            </a:r>
          </a:p>
          <a:p>
            <a:pPr marL="469900" lvl="0" indent="-469900" eaLnBrk="1" hangingPunct="1">
              <a:lnSpc>
                <a:spcPct val="80000"/>
              </a:lnSpc>
              <a:spcBef>
                <a:spcPct val="20000"/>
              </a:spcBef>
              <a:buClr>
                <a:schemeClr val="accent2"/>
              </a:buClr>
              <a:defRPr/>
            </a:pPr>
            <a:r>
              <a:rPr lang="en-IN" sz="2000" dirty="0" smtClean="0"/>
              <a:t>Columbus,</a:t>
            </a:r>
          </a:p>
          <a:p>
            <a:pPr marL="469900" lvl="0" indent="-469900" eaLnBrk="1" hangingPunct="1">
              <a:lnSpc>
                <a:spcPct val="80000"/>
              </a:lnSpc>
              <a:spcBef>
                <a:spcPct val="20000"/>
              </a:spcBef>
              <a:buClr>
                <a:schemeClr val="accent2"/>
              </a:buClr>
              <a:defRPr/>
            </a:pPr>
            <a:r>
              <a:rPr lang="en-IN" sz="2000" dirty="0" smtClean="0"/>
              <a:t>Indiana </a:t>
            </a:r>
            <a:r>
              <a:rPr lang="en-IN" sz="2000" dirty="0" smtClean="0"/>
              <a:t>- 47201</a:t>
            </a:r>
            <a:r>
              <a:rPr kumimoji="0" lang="pt-BR" sz="2000" b="0" i="0" u="none" strike="noStrike" kern="0" cap="none" spc="0" normalizeH="0" baseline="0" noProof="0" dirty="0" smtClean="0">
                <a:ln>
                  <a:noFill/>
                </a:ln>
                <a:solidFill>
                  <a:schemeClr val="tx1"/>
                </a:solidFill>
                <a:effectLst/>
                <a:uLnTx/>
                <a:uFillTx/>
                <a:latin typeface="+mn-lt"/>
                <a:ea typeface="+mn-ea"/>
                <a:cs typeface="+mn-cs"/>
              </a:rPr>
              <a:t> </a:t>
            </a:r>
            <a:endParaRPr kumimoji="0" lang="pt-BR" sz="2000" b="0" i="0" u="none" strike="noStrike" kern="0" cap="none" spc="0" normalizeH="0" baseline="0" noProof="0" dirty="0" smtClean="0">
              <a:ln>
                <a:noFill/>
              </a:ln>
              <a:solidFill>
                <a:schemeClr val="tx1"/>
              </a:solidFill>
              <a:effectLst/>
              <a:uLnTx/>
              <a:uFillTx/>
              <a:latin typeface="+mn-lt"/>
              <a:ea typeface="+mn-ea"/>
              <a:cs typeface="+mn-cs"/>
            </a:endParaRPr>
          </a:p>
          <a:p>
            <a:pPr marL="469900" lvl="0" indent="-469900" eaLnBrk="1" hangingPunct="1">
              <a:lnSpc>
                <a:spcPct val="80000"/>
              </a:lnSpc>
              <a:spcBef>
                <a:spcPct val="20000"/>
              </a:spcBef>
              <a:buClr>
                <a:schemeClr val="accent2"/>
              </a:buClr>
            </a:pPr>
            <a:endParaRPr lang="pt-BR" sz="2000" dirty="0" smtClean="0"/>
          </a:p>
          <a:p>
            <a:pPr marL="469900" lvl="0" indent="-469900" eaLnBrk="1" hangingPunct="1">
              <a:lnSpc>
                <a:spcPct val="80000"/>
              </a:lnSpc>
              <a:spcBef>
                <a:spcPct val="20000"/>
              </a:spcBef>
              <a:buClr>
                <a:schemeClr val="accent2"/>
              </a:buClr>
            </a:pPr>
            <a:r>
              <a:rPr lang="pt-BR" sz="2000" dirty="0" smtClean="0"/>
              <a:t>Consultant</a:t>
            </a:r>
            <a:r>
              <a:rPr kumimoji="0" lang="pt-BR" sz="2000" b="0" i="0" u="none" strike="noStrike" kern="0" cap="none" spc="0" normalizeH="0" baseline="0" noProof="0" dirty="0" smtClean="0">
                <a:ln>
                  <a:noFill/>
                </a:ln>
                <a:solidFill>
                  <a:schemeClr val="tx1"/>
                </a:solidFill>
                <a:effectLst/>
                <a:uLnTx/>
                <a:uFillTx/>
                <a:latin typeface="+mn-lt"/>
                <a:ea typeface="+mn-ea"/>
                <a:cs typeface="+mn-cs"/>
              </a:rPr>
              <a:t> : </a:t>
            </a:r>
          </a:p>
          <a:p>
            <a:pPr marL="469900" marR="0" lvl="0" indent="-469900" algn="l" defTabSz="914400" rtl="0" eaLnBrk="1" fontAlgn="base" latinLnBrk="0" hangingPunct="1">
              <a:lnSpc>
                <a:spcPct val="80000"/>
              </a:lnSpc>
              <a:spcBef>
                <a:spcPct val="20000"/>
              </a:spcBef>
              <a:spcAft>
                <a:spcPct val="0"/>
              </a:spcAft>
              <a:buClr>
                <a:schemeClr val="accent2"/>
              </a:buClr>
              <a:buSzTx/>
              <a:buFont typeface="Wingdings" pitchFamily="2" charset="2"/>
              <a:buNone/>
              <a:tabLst/>
              <a:defRPr/>
            </a:pPr>
            <a:r>
              <a:rPr kumimoji="0" lang="pt-BR" sz="2000" b="0" i="0" u="none" strike="noStrike" kern="0" cap="none" spc="0" normalizeH="0" baseline="0" noProof="0" dirty="0" smtClean="0">
                <a:ln>
                  <a:noFill/>
                </a:ln>
                <a:solidFill>
                  <a:schemeClr val="tx1"/>
                </a:solidFill>
                <a:effectLst/>
                <a:uLnTx/>
                <a:uFillTx/>
                <a:latin typeface="+mn-lt"/>
                <a:ea typeface="+mn-ea"/>
                <a:cs typeface="+mn-cs"/>
              </a:rPr>
              <a:t>Nanda Methil S</a:t>
            </a:r>
            <a:endParaRPr lang="pt-BR" sz="2000" kern="0" dirty="0" smtClean="0">
              <a:latin typeface="+mn-lt"/>
            </a:endParaRPr>
          </a:p>
          <a:p>
            <a:pPr marL="469900" marR="0" lvl="0" indent="-469900" algn="l" defTabSz="914400" rtl="0" eaLnBrk="1" fontAlgn="base" latinLnBrk="0" hangingPunct="1">
              <a:lnSpc>
                <a:spcPct val="80000"/>
              </a:lnSpc>
              <a:spcBef>
                <a:spcPct val="20000"/>
              </a:spcBef>
              <a:spcAft>
                <a:spcPct val="0"/>
              </a:spcAft>
              <a:buClr>
                <a:schemeClr val="accent2"/>
              </a:buClr>
              <a:buSzTx/>
              <a:buFont typeface="Wingdings" pitchFamily="2" charset="2"/>
              <a:buNone/>
              <a:tabLst/>
              <a:defRPr/>
            </a:pPr>
            <a:r>
              <a:rPr lang="en-IN" sz="2000" dirty="0" smtClean="0"/>
              <a:t>Cell: +001-734-7173349</a:t>
            </a:r>
            <a:endParaRPr lang="en-US" sz="2000" dirty="0" smtClean="0"/>
          </a:p>
          <a:p>
            <a:pPr marL="469900" marR="0" lvl="0" indent="-469900" algn="l" defTabSz="914400" rtl="0" eaLnBrk="1" fontAlgn="base" latinLnBrk="0" hangingPunct="1">
              <a:lnSpc>
                <a:spcPct val="80000"/>
              </a:lnSpc>
              <a:spcBef>
                <a:spcPct val="20000"/>
              </a:spcBef>
              <a:spcAft>
                <a:spcPct val="0"/>
              </a:spcAft>
              <a:buClr>
                <a:schemeClr val="accent2"/>
              </a:buClr>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469900" marR="0" lvl="0" indent="-469900" algn="l" defTabSz="914400" rtl="0" eaLnBrk="1" fontAlgn="base" latinLnBrk="0" hangingPunct="1">
              <a:lnSpc>
                <a:spcPct val="80000"/>
              </a:lnSpc>
              <a:spcBef>
                <a:spcPct val="20000"/>
              </a:spcBef>
              <a:spcAft>
                <a:spcPct val="0"/>
              </a:spcAft>
              <a:buClr>
                <a:schemeClr val="accent2"/>
              </a:buClr>
              <a:buSzTx/>
              <a:buFont typeface="Wingdings" pitchFamily="2" charset="2"/>
              <a:buNone/>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7" name="Rectangle 3"/>
          <p:cNvSpPr txBox="1">
            <a:spLocks noChangeArrowheads="1"/>
          </p:cNvSpPr>
          <p:nvPr/>
        </p:nvSpPr>
        <p:spPr bwMode="auto">
          <a:xfrm>
            <a:off x="4572000" y="1295400"/>
            <a:ext cx="4343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80000"/>
              </a:lnSpc>
              <a:spcBef>
                <a:spcPct val="20000"/>
              </a:spcBef>
              <a:spcAft>
                <a:spcPct val="0"/>
              </a:spcAft>
              <a:buClr>
                <a:schemeClr val="accent2"/>
              </a:buClr>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469900" marR="0" lvl="0" indent="-469900" algn="l" defTabSz="914400" rtl="0" eaLnBrk="1" fontAlgn="base" latinLnBrk="0" hangingPunct="1">
              <a:lnSpc>
                <a:spcPct val="80000"/>
              </a:lnSpc>
              <a:spcBef>
                <a:spcPct val="20000"/>
              </a:spcBef>
              <a:spcAft>
                <a:spcPct val="0"/>
              </a:spcAft>
              <a:buClr>
                <a:schemeClr val="accent2"/>
              </a:buClr>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469900" marR="0" lvl="0" indent="-469900" algn="l" defTabSz="914400" rtl="0" eaLnBrk="1" fontAlgn="base" latinLnBrk="0" hangingPunct="1">
              <a:lnSpc>
                <a:spcPct val="80000"/>
              </a:lnSpc>
              <a:spcBef>
                <a:spcPct val="20000"/>
              </a:spcBef>
              <a:spcAft>
                <a:spcPct val="0"/>
              </a:spcAft>
              <a:buClr>
                <a:schemeClr val="accent2"/>
              </a:buClr>
              <a:buSzTx/>
              <a:buFont typeface="Wingdings" pitchFamily="2" charset="2"/>
              <a:buNone/>
              <a:tabLst/>
              <a:defRPr/>
            </a:pPr>
            <a:r>
              <a:rPr lang="en-US" sz="2000" kern="0" dirty="0" smtClean="0">
                <a:latin typeface="+mn-lt"/>
              </a:rPr>
              <a:t>NORTH AMERICA – CANADA</a:t>
            </a:r>
          </a:p>
          <a:p>
            <a:pPr marL="469900" marR="0" lvl="0" indent="-469900" algn="l" defTabSz="914400" rtl="0" eaLnBrk="1" fontAlgn="base" latinLnBrk="0" hangingPunct="1">
              <a:lnSpc>
                <a:spcPct val="80000"/>
              </a:lnSpc>
              <a:spcBef>
                <a:spcPct val="20000"/>
              </a:spcBef>
              <a:spcAft>
                <a:spcPct val="0"/>
              </a:spcAft>
              <a:buClr>
                <a:schemeClr val="accent2"/>
              </a:buClr>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469900" marR="0" lvl="0" indent="-469900" algn="l" defTabSz="914400" rtl="0" eaLnBrk="1" fontAlgn="base" latinLnBrk="0" hangingPunct="1">
              <a:lnSpc>
                <a:spcPct val="80000"/>
              </a:lnSpc>
              <a:spcBef>
                <a:spcPct val="20000"/>
              </a:spcBef>
              <a:spcAft>
                <a:spcPct val="0"/>
              </a:spcAft>
              <a:buClr>
                <a:schemeClr val="accent2"/>
              </a:buClr>
              <a:buSzTx/>
              <a:buFont typeface="Wingdings" pitchFamily="2" charset="2"/>
              <a:buNone/>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Ingenious Design</a:t>
            </a:r>
            <a:r>
              <a:rPr kumimoji="0" lang="en-US" sz="2000" b="0" i="0" u="none" strike="noStrike" kern="0" cap="none" spc="0" normalizeH="0" noProof="0" dirty="0" smtClean="0">
                <a:ln>
                  <a:noFill/>
                </a:ln>
                <a:solidFill>
                  <a:schemeClr val="tx1"/>
                </a:solidFill>
                <a:effectLst/>
                <a:uLnTx/>
                <a:uFillTx/>
                <a:latin typeface="+mn-lt"/>
                <a:ea typeface="+mn-ea"/>
                <a:cs typeface="+mn-cs"/>
              </a:rPr>
              <a:t> Technologies,</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469900" marR="0" lvl="0" indent="-469900" algn="l" defTabSz="914400" rtl="0" eaLnBrk="1" fontAlgn="base" latinLnBrk="0" hangingPunct="1">
              <a:lnSpc>
                <a:spcPct val="80000"/>
              </a:lnSpc>
              <a:spcBef>
                <a:spcPct val="20000"/>
              </a:spcBef>
              <a:spcAft>
                <a:spcPct val="0"/>
              </a:spcAft>
              <a:buClr>
                <a:schemeClr val="accent2"/>
              </a:buClr>
              <a:buSzTx/>
              <a:buFont typeface="Wingdings" pitchFamily="2" charset="2"/>
              <a:buNone/>
              <a:tabLst/>
              <a:defRPr/>
            </a:pPr>
            <a:r>
              <a:rPr kumimoji="0" lang="pt-BR" sz="2000" b="0" i="0" u="none" strike="noStrike" kern="0" cap="none" spc="0" normalizeH="0" baseline="0" noProof="0" dirty="0" smtClean="0">
                <a:ln>
                  <a:noFill/>
                </a:ln>
                <a:solidFill>
                  <a:schemeClr val="tx1"/>
                </a:solidFill>
                <a:effectLst/>
                <a:uLnTx/>
                <a:uFillTx/>
                <a:latin typeface="+mn-lt"/>
                <a:ea typeface="+mn-ea"/>
                <a:cs typeface="+mn-cs"/>
              </a:rPr>
              <a:t>39,Nixon Hts,</a:t>
            </a:r>
          </a:p>
          <a:p>
            <a:pPr marL="469900" indent="-469900" eaLnBrk="1" hangingPunct="1">
              <a:lnSpc>
                <a:spcPct val="80000"/>
              </a:lnSpc>
              <a:spcBef>
                <a:spcPct val="20000"/>
              </a:spcBef>
              <a:buClr>
                <a:schemeClr val="accent2"/>
              </a:buClr>
            </a:pPr>
            <a:r>
              <a:rPr lang="pt-BR" sz="2000" kern="0" dirty="0" smtClean="0"/>
              <a:t>Ontario, </a:t>
            </a:r>
            <a:r>
              <a:rPr kumimoji="0" lang="pt-BR" sz="2000" b="0" i="0" u="none" strike="noStrike" kern="0" cap="none" spc="0" normalizeH="0" baseline="0" noProof="0" dirty="0" smtClean="0">
                <a:ln>
                  <a:noFill/>
                </a:ln>
                <a:solidFill>
                  <a:schemeClr val="tx1"/>
                </a:solidFill>
                <a:effectLst/>
                <a:uLnTx/>
                <a:uFillTx/>
                <a:latin typeface="+mn-lt"/>
                <a:ea typeface="+mn-ea"/>
                <a:cs typeface="+mn-cs"/>
              </a:rPr>
              <a:t>Toronto,</a:t>
            </a:r>
          </a:p>
          <a:p>
            <a:pPr marL="469900" marR="0" lvl="0" indent="-469900" algn="l" defTabSz="914400" rtl="0" eaLnBrk="1" fontAlgn="base" latinLnBrk="0" hangingPunct="1">
              <a:lnSpc>
                <a:spcPct val="80000"/>
              </a:lnSpc>
              <a:spcBef>
                <a:spcPct val="20000"/>
              </a:spcBef>
              <a:spcAft>
                <a:spcPct val="0"/>
              </a:spcAft>
              <a:buClr>
                <a:schemeClr val="accent2"/>
              </a:buClr>
              <a:buSzTx/>
              <a:buFont typeface="Wingdings" pitchFamily="2" charset="2"/>
              <a:buNone/>
              <a:tabLst/>
              <a:defRPr/>
            </a:pPr>
            <a:r>
              <a:rPr kumimoji="0" lang="pt-BR" sz="2000" b="0" i="0" u="none" strike="noStrike" kern="0" cap="none" spc="0" normalizeH="0" baseline="0" noProof="0" dirty="0" smtClean="0">
                <a:ln>
                  <a:noFill/>
                </a:ln>
                <a:solidFill>
                  <a:schemeClr val="tx1"/>
                </a:solidFill>
                <a:effectLst/>
                <a:uLnTx/>
                <a:uFillTx/>
                <a:latin typeface="+mn-lt"/>
                <a:ea typeface="+mn-ea"/>
                <a:cs typeface="+mn-cs"/>
              </a:rPr>
              <a:t>Canada - M1L0H4.</a:t>
            </a:r>
          </a:p>
          <a:p>
            <a:pPr marL="469900" marR="0" lvl="0" indent="-469900" algn="l" defTabSz="914400" rtl="0" eaLnBrk="1" fontAlgn="base" latinLnBrk="0" hangingPunct="1">
              <a:lnSpc>
                <a:spcPct val="80000"/>
              </a:lnSpc>
              <a:spcBef>
                <a:spcPct val="20000"/>
              </a:spcBef>
              <a:spcAft>
                <a:spcPct val="0"/>
              </a:spcAft>
              <a:buClr>
                <a:schemeClr val="accent2"/>
              </a:buClr>
              <a:buSzTx/>
              <a:buFont typeface="Wingdings" pitchFamily="2" charset="2"/>
              <a:buNone/>
              <a:tabLst/>
              <a:defRPr/>
            </a:pPr>
            <a:r>
              <a:rPr kumimoji="0" lang="pt-BR" sz="2000" b="0" i="0" u="none" strike="noStrike" kern="0" cap="none" spc="0" normalizeH="0" baseline="0" noProof="0" dirty="0" smtClean="0">
                <a:ln>
                  <a:noFill/>
                </a:ln>
                <a:solidFill>
                  <a:schemeClr val="tx1"/>
                </a:solidFill>
                <a:effectLst/>
                <a:uLnTx/>
                <a:uFillTx/>
                <a:latin typeface="+mn-lt"/>
                <a:ea typeface="+mn-ea"/>
                <a:cs typeface="+mn-cs"/>
              </a:rPr>
              <a:t> </a:t>
            </a:r>
          </a:p>
          <a:p>
            <a:pPr marL="469900" lvl="0" indent="-469900" eaLnBrk="1" hangingPunct="1">
              <a:lnSpc>
                <a:spcPct val="80000"/>
              </a:lnSpc>
              <a:spcBef>
                <a:spcPct val="20000"/>
              </a:spcBef>
              <a:buClr>
                <a:schemeClr val="accent2"/>
              </a:buClr>
            </a:pPr>
            <a:r>
              <a:rPr lang="pt-BR" sz="2000" dirty="0" smtClean="0"/>
              <a:t>Consultant</a:t>
            </a:r>
            <a:r>
              <a:rPr kumimoji="0" lang="pt-BR" sz="2000" b="0" i="0" u="none" strike="noStrike" kern="0" cap="none" spc="0" normalizeH="0" baseline="0" noProof="0" dirty="0" smtClean="0">
                <a:ln>
                  <a:noFill/>
                </a:ln>
                <a:solidFill>
                  <a:schemeClr val="tx1"/>
                </a:solidFill>
                <a:effectLst/>
                <a:uLnTx/>
                <a:uFillTx/>
                <a:latin typeface="+mn-lt"/>
                <a:ea typeface="+mn-ea"/>
                <a:cs typeface="+mn-cs"/>
              </a:rPr>
              <a:t> </a:t>
            </a:r>
            <a:r>
              <a:rPr kumimoji="0" lang="pt-BR" sz="2000" b="0" i="0" u="none" strike="noStrike" kern="0" cap="none" spc="0" normalizeH="0" baseline="0" noProof="0" dirty="0" smtClean="0">
                <a:ln>
                  <a:noFill/>
                </a:ln>
                <a:solidFill>
                  <a:schemeClr val="tx1"/>
                </a:solidFill>
                <a:effectLst/>
                <a:uLnTx/>
                <a:uFillTx/>
                <a:latin typeface="+mn-lt"/>
                <a:ea typeface="+mn-ea"/>
                <a:cs typeface="+mn-cs"/>
              </a:rPr>
              <a:t>: </a:t>
            </a:r>
          </a:p>
          <a:p>
            <a:pPr marL="469900" marR="0" lvl="0" indent="-469900" algn="l" defTabSz="914400" rtl="0" eaLnBrk="1" fontAlgn="base" latinLnBrk="0" hangingPunct="1">
              <a:lnSpc>
                <a:spcPct val="80000"/>
              </a:lnSpc>
              <a:spcBef>
                <a:spcPct val="20000"/>
              </a:spcBef>
              <a:spcAft>
                <a:spcPct val="0"/>
              </a:spcAft>
              <a:buClr>
                <a:schemeClr val="accent2"/>
              </a:buClr>
              <a:buSzTx/>
              <a:buFont typeface="Wingdings" pitchFamily="2" charset="2"/>
              <a:buNone/>
              <a:tabLst/>
              <a:defRPr/>
            </a:pPr>
            <a:r>
              <a:rPr kumimoji="0" lang="pt-BR" sz="2000" b="0" i="0" u="none" strike="noStrike" kern="0" cap="none" spc="0" normalizeH="0" baseline="0" noProof="0" dirty="0" smtClean="0">
                <a:ln>
                  <a:noFill/>
                </a:ln>
                <a:solidFill>
                  <a:schemeClr val="tx1"/>
                </a:solidFill>
                <a:effectLst/>
                <a:uLnTx/>
                <a:uFillTx/>
                <a:latin typeface="+mn-lt"/>
                <a:ea typeface="+mn-ea"/>
                <a:cs typeface="+mn-cs"/>
              </a:rPr>
              <a:t>Ashok Raja S</a:t>
            </a:r>
          </a:p>
          <a:p>
            <a:pPr marL="469900" indent="-469900" eaLnBrk="1" hangingPunct="1">
              <a:lnSpc>
                <a:spcPct val="80000"/>
              </a:lnSpc>
              <a:spcBef>
                <a:spcPct val="20000"/>
              </a:spcBef>
              <a:buClr>
                <a:schemeClr val="accent2"/>
              </a:buClr>
              <a:defRPr/>
            </a:pPr>
            <a:r>
              <a:rPr lang="pt-BR" sz="2000" dirty="0" smtClean="0"/>
              <a:t>Cell: +91 </a:t>
            </a:r>
            <a:r>
              <a:rPr lang="pt-BR" sz="2000" dirty="0" smtClean="0"/>
              <a:t>99 94 35 17 66</a:t>
            </a:r>
            <a:endParaRPr lang="en-US" sz="2000" dirty="0" smtClean="0"/>
          </a:p>
          <a:p>
            <a:pPr marL="469900" marR="0" lvl="0" indent="-469900" algn="l" defTabSz="914400" rtl="0" eaLnBrk="1" fontAlgn="base" latinLnBrk="0" hangingPunct="1">
              <a:lnSpc>
                <a:spcPct val="80000"/>
              </a:lnSpc>
              <a:spcBef>
                <a:spcPct val="20000"/>
              </a:spcBef>
              <a:spcAft>
                <a:spcPct val="0"/>
              </a:spcAft>
              <a:buClr>
                <a:schemeClr val="accent2"/>
              </a:buClr>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469900" marR="0" lvl="0" indent="-469900" algn="l" defTabSz="914400" rtl="0" eaLnBrk="1" fontAlgn="base" latinLnBrk="0" hangingPunct="1">
              <a:lnSpc>
                <a:spcPct val="80000"/>
              </a:lnSpc>
              <a:spcBef>
                <a:spcPct val="20000"/>
              </a:spcBef>
              <a:spcAft>
                <a:spcPct val="0"/>
              </a:spcAft>
              <a:buClr>
                <a:schemeClr val="accent2"/>
              </a:buClr>
              <a:buSzTx/>
              <a:buFont typeface="Wingdings" pitchFamily="2" charset="2"/>
              <a:buNone/>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Ingenious Design Technologies</a:t>
            </a:r>
          </a:p>
        </p:txBody>
      </p:sp>
      <p:sp>
        <p:nvSpPr>
          <p:cNvPr id="5" name="Slide Number Placeholder 5"/>
          <p:cNvSpPr>
            <a:spLocks noGrp="1"/>
          </p:cNvSpPr>
          <p:nvPr>
            <p:ph type="sldNum" sz="quarter" idx="12"/>
          </p:nvPr>
        </p:nvSpPr>
        <p:spPr/>
        <p:txBody>
          <a:bodyPr/>
          <a:lstStyle/>
          <a:p>
            <a:fld id="{42A90A50-DF30-4CAD-AFB4-4DD97C33750A}" type="slidenum">
              <a:rPr lang="en-US"/>
              <a:pPr/>
              <a:t>2</a:t>
            </a:fld>
            <a:endParaRPr lang="en-US"/>
          </a:p>
        </p:txBody>
      </p:sp>
      <p:sp>
        <p:nvSpPr>
          <p:cNvPr id="125954" name="Rectangle 2"/>
          <p:cNvSpPr>
            <a:spLocks noGrp="1" noChangeArrowheads="1"/>
          </p:cNvSpPr>
          <p:nvPr>
            <p:ph type="title"/>
          </p:nvPr>
        </p:nvSpPr>
        <p:spPr/>
        <p:txBody>
          <a:bodyPr/>
          <a:lstStyle/>
          <a:p>
            <a:r>
              <a:rPr lang="en-US" sz="3000"/>
              <a:t>Industry Verticals</a:t>
            </a:r>
          </a:p>
        </p:txBody>
      </p:sp>
      <p:sp>
        <p:nvSpPr>
          <p:cNvPr id="125955" name="Rectangle 3"/>
          <p:cNvSpPr>
            <a:spLocks noGrp="1" noChangeArrowheads="1"/>
          </p:cNvSpPr>
          <p:nvPr>
            <p:ph type="body" idx="1"/>
          </p:nvPr>
        </p:nvSpPr>
        <p:spPr/>
        <p:txBody>
          <a:bodyPr/>
          <a:lstStyle/>
          <a:p>
            <a:r>
              <a:rPr lang="en-US" sz="2000"/>
              <a:t>Aerospace	</a:t>
            </a:r>
          </a:p>
          <a:p>
            <a:r>
              <a:rPr lang="en-US" sz="2000"/>
              <a:t>Home appliances</a:t>
            </a:r>
          </a:p>
          <a:p>
            <a:r>
              <a:rPr lang="en-US" sz="2000"/>
              <a:t>Automotive</a:t>
            </a:r>
          </a:p>
          <a:p>
            <a:r>
              <a:rPr lang="en-US" sz="2000"/>
              <a:t>Agricultural equipments</a:t>
            </a:r>
          </a:p>
          <a:p>
            <a:r>
              <a:rPr lang="en-US" sz="2000"/>
              <a:t>Heavy Machinery</a:t>
            </a:r>
          </a:p>
          <a:p>
            <a:r>
              <a:rPr lang="en-US" sz="2000"/>
              <a:t>Medical Equipments</a:t>
            </a:r>
          </a:p>
          <a:p>
            <a:r>
              <a:rPr lang="en-US" sz="2000"/>
              <a:t>Ship Building</a:t>
            </a:r>
          </a:p>
          <a:p>
            <a:pPr>
              <a:buFont typeface="Wingdings" pitchFamily="2" charset="2"/>
              <a:buNone/>
            </a:pPr>
            <a:endParaRPr lang="en-US" sz="2000"/>
          </a:p>
          <a:p>
            <a:endParaRPr lang="en-US" sz="2100"/>
          </a:p>
          <a:p>
            <a:endParaRPr lang="en-US" sz="2100"/>
          </a:p>
          <a:p>
            <a:endParaRPr lang="en-US" sz="2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r>
              <a:rPr lang="en-US"/>
              <a:t>Ingenious Design Technologies</a:t>
            </a:r>
          </a:p>
        </p:txBody>
      </p:sp>
      <p:sp>
        <p:nvSpPr>
          <p:cNvPr id="4" name="Slide Number Placeholder 5"/>
          <p:cNvSpPr>
            <a:spLocks noGrp="1"/>
          </p:cNvSpPr>
          <p:nvPr>
            <p:ph type="sldNum" sz="quarter" idx="12"/>
          </p:nvPr>
        </p:nvSpPr>
        <p:spPr/>
        <p:txBody>
          <a:bodyPr/>
          <a:lstStyle/>
          <a:p>
            <a:fld id="{8191DEE9-67FD-4148-BC62-B3868F758150}" type="slidenum">
              <a:rPr lang="en-US"/>
              <a:pPr/>
              <a:t>3</a:t>
            </a:fld>
            <a:endParaRPr lang="en-US"/>
          </a:p>
        </p:txBody>
      </p:sp>
      <p:sp>
        <p:nvSpPr>
          <p:cNvPr id="19459" name="Rectangle 3"/>
          <p:cNvSpPr>
            <a:spLocks noGrp="1" noChangeArrowheads="1"/>
          </p:cNvSpPr>
          <p:nvPr>
            <p:ph type="body" idx="1"/>
          </p:nvPr>
        </p:nvSpPr>
        <p:spPr>
          <a:xfrm>
            <a:off x="457200" y="1108075"/>
            <a:ext cx="8229600" cy="4530725"/>
          </a:xfrm>
        </p:spPr>
        <p:txBody>
          <a:bodyPr/>
          <a:lstStyle/>
          <a:p>
            <a:pPr>
              <a:buFont typeface="Wingdings" pitchFamily="2" charset="2"/>
              <a:buNone/>
            </a:pPr>
            <a:r>
              <a:rPr lang="en-US" dirty="0"/>
              <a:t>Vision:</a:t>
            </a:r>
          </a:p>
          <a:p>
            <a:pPr>
              <a:buFont typeface="Wingdings" pitchFamily="2" charset="2"/>
              <a:buNone/>
            </a:pPr>
            <a:r>
              <a:rPr lang="en-US" sz="1700" dirty="0"/>
              <a:t>                 </a:t>
            </a:r>
          </a:p>
          <a:p>
            <a:pPr>
              <a:buFont typeface="Wingdings" pitchFamily="2" charset="2"/>
              <a:buNone/>
            </a:pPr>
            <a:r>
              <a:rPr lang="en-US" sz="1700" dirty="0"/>
              <a:t>                 </a:t>
            </a:r>
            <a:r>
              <a:rPr lang="en-US" sz="2000" dirty="0"/>
              <a:t>To lead Engineering industry by introducing the latest CAE technology from abroad in technology migration to India and to contribute to the welfare of society by directly employing the young and vibrant engineers of India.</a:t>
            </a:r>
          </a:p>
          <a:p>
            <a:pPr>
              <a:buFont typeface="Wingdings" pitchFamily="2" charset="2"/>
              <a:buNone/>
            </a:pPr>
            <a:endParaRPr lang="en-US" sz="1700" dirty="0"/>
          </a:p>
          <a:p>
            <a:pPr>
              <a:buFont typeface="Wingdings" pitchFamily="2" charset="2"/>
              <a:buNone/>
            </a:pPr>
            <a:r>
              <a:rPr lang="en-US" dirty="0"/>
              <a:t>Mission:</a:t>
            </a:r>
            <a:endParaRPr lang="en-US" sz="1700" dirty="0"/>
          </a:p>
          <a:p>
            <a:pPr>
              <a:buFont typeface="Wingdings" pitchFamily="2" charset="2"/>
              <a:buNone/>
            </a:pPr>
            <a:r>
              <a:rPr lang="en-US" sz="2000" dirty="0"/>
              <a:t>                 To perform computer aided engineering design tasks with a group of Associates who have specialized in various industry verticals.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Ingenious Design Technologies</a:t>
            </a:r>
          </a:p>
        </p:txBody>
      </p:sp>
      <p:sp>
        <p:nvSpPr>
          <p:cNvPr id="5" name="Slide Number Placeholder 5"/>
          <p:cNvSpPr>
            <a:spLocks noGrp="1"/>
          </p:cNvSpPr>
          <p:nvPr>
            <p:ph type="sldNum" sz="quarter" idx="12"/>
          </p:nvPr>
        </p:nvSpPr>
        <p:spPr/>
        <p:txBody>
          <a:bodyPr/>
          <a:lstStyle/>
          <a:p>
            <a:fld id="{B1C0CC51-46FF-4A7C-908C-9B4DC0B4FFAB}" type="slidenum">
              <a:rPr lang="en-US"/>
              <a:pPr/>
              <a:t>4</a:t>
            </a:fld>
            <a:endParaRPr lang="en-US"/>
          </a:p>
        </p:txBody>
      </p:sp>
      <p:sp>
        <p:nvSpPr>
          <p:cNvPr id="20482" name="Rectangle 2"/>
          <p:cNvSpPr>
            <a:spLocks noGrp="1" noChangeArrowheads="1"/>
          </p:cNvSpPr>
          <p:nvPr>
            <p:ph type="title"/>
          </p:nvPr>
        </p:nvSpPr>
        <p:spPr>
          <a:xfrm>
            <a:off x="498475" y="381000"/>
            <a:ext cx="9102725" cy="1216025"/>
          </a:xfrm>
        </p:spPr>
        <p:txBody>
          <a:bodyPr/>
          <a:lstStyle/>
          <a:p>
            <a:r>
              <a:rPr lang="en-US" sz="2900"/>
              <a:t>Computer Aided Engineering Design Services</a:t>
            </a:r>
          </a:p>
        </p:txBody>
      </p:sp>
      <p:sp>
        <p:nvSpPr>
          <p:cNvPr id="20483" name="Rectangle 3"/>
          <p:cNvSpPr>
            <a:spLocks noGrp="1" noChangeArrowheads="1"/>
          </p:cNvSpPr>
          <p:nvPr>
            <p:ph type="body" idx="1"/>
          </p:nvPr>
        </p:nvSpPr>
        <p:spPr/>
        <p:txBody>
          <a:bodyPr/>
          <a:lstStyle/>
          <a:p>
            <a:pPr>
              <a:lnSpc>
                <a:spcPct val="80000"/>
              </a:lnSpc>
            </a:pPr>
            <a:endParaRPr lang="en-US" sz="2100"/>
          </a:p>
          <a:p>
            <a:pPr>
              <a:lnSpc>
                <a:spcPct val="80000"/>
              </a:lnSpc>
            </a:pPr>
            <a:r>
              <a:rPr lang="en-US" sz="2000"/>
              <a:t>Stress analysis (Linear &amp; Non-Linear)</a:t>
            </a:r>
          </a:p>
          <a:p>
            <a:pPr>
              <a:lnSpc>
                <a:spcPct val="80000"/>
              </a:lnSpc>
            </a:pPr>
            <a:r>
              <a:rPr lang="en-US" sz="2000"/>
              <a:t>Meshing for automotive crash analysis (Shell Meshing)</a:t>
            </a:r>
          </a:p>
          <a:p>
            <a:pPr>
              <a:lnSpc>
                <a:spcPct val="80000"/>
              </a:lnSpc>
            </a:pPr>
            <a:r>
              <a:rPr lang="en-US" sz="2000"/>
              <a:t>Component or product meshing (Hex &amp; Tet Meshing)</a:t>
            </a:r>
          </a:p>
          <a:p>
            <a:pPr>
              <a:lnSpc>
                <a:spcPct val="80000"/>
              </a:lnSpc>
            </a:pPr>
            <a:r>
              <a:rPr lang="en-US" sz="2000"/>
              <a:t>Dynamic Analysis (Drop test &amp; Impact)</a:t>
            </a:r>
          </a:p>
          <a:p>
            <a:pPr>
              <a:lnSpc>
                <a:spcPct val="80000"/>
              </a:lnSpc>
            </a:pPr>
            <a:r>
              <a:rPr lang="en-US" sz="2000"/>
              <a:t>Design optimization (DoE based)</a:t>
            </a:r>
          </a:p>
          <a:p>
            <a:pPr>
              <a:lnSpc>
                <a:spcPct val="80000"/>
              </a:lnSpc>
            </a:pPr>
            <a:r>
              <a:rPr lang="en-US" sz="2000"/>
              <a:t>Thermal and Structural coupled analysis  </a:t>
            </a:r>
          </a:p>
          <a:p>
            <a:pPr>
              <a:lnSpc>
                <a:spcPct val="80000"/>
              </a:lnSpc>
            </a:pPr>
            <a:r>
              <a:rPr lang="en-US" sz="2000"/>
              <a:t>Durability &amp; Fatigue analysis</a:t>
            </a:r>
          </a:p>
          <a:p>
            <a:pPr>
              <a:lnSpc>
                <a:spcPct val="80000"/>
              </a:lnSpc>
            </a:pPr>
            <a:r>
              <a:rPr lang="en-US" sz="2000"/>
              <a:t>Vibration analysis (Modal &amp; Harmonic)</a:t>
            </a:r>
          </a:p>
          <a:p>
            <a:pPr>
              <a:lnSpc>
                <a:spcPct val="80000"/>
              </a:lnSpc>
            </a:pPr>
            <a:r>
              <a:rPr lang="en-US" sz="2000"/>
              <a:t>Manufacturing process simulation (Casting, Sheet metal &amp; Forging)</a:t>
            </a:r>
          </a:p>
          <a:p>
            <a:pPr>
              <a:lnSpc>
                <a:spcPct val="80000"/>
              </a:lnSpc>
            </a:pPr>
            <a:r>
              <a:rPr lang="en-US" sz="2000"/>
              <a:t>Computational Fluid Dynamics (CFD)</a:t>
            </a:r>
          </a:p>
          <a:p>
            <a:pPr>
              <a:lnSpc>
                <a:spcPct val="80000"/>
              </a:lnSpc>
            </a:pPr>
            <a:r>
              <a:rPr lang="en-US" sz="2000"/>
              <a:t>Fluid Structure Interaction (FSI)</a:t>
            </a:r>
          </a:p>
          <a:p>
            <a:pPr>
              <a:lnSpc>
                <a:spcPct val="80000"/>
              </a:lnSpc>
              <a:buFont typeface="Wingdings" pitchFamily="2" charset="2"/>
              <a:buNone/>
            </a:pPr>
            <a:endParaRPr lang="en-US" sz="200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a:t>Ingenious Design Technologies</a:t>
            </a:r>
          </a:p>
        </p:txBody>
      </p:sp>
      <p:sp>
        <p:nvSpPr>
          <p:cNvPr id="11" name="Slide Number Placeholder 5"/>
          <p:cNvSpPr>
            <a:spLocks noGrp="1"/>
          </p:cNvSpPr>
          <p:nvPr>
            <p:ph type="sldNum" sz="quarter" idx="12"/>
          </p:nvPr>
        </p:nvSpPr>
        <p:spPr/>
        <p:txBody>
          <a:bodyPr/>
          <a:lstStyle/>
          <a:p>
            <a:fld id="{6486D748-F0CB-4064-9E5B-7C7C299D5EEC}" type="slidenum">
              <a:rPr lang="en-US"/>
              <a:pPr/>
              <a:t>5</a:t>
            </a:fld>
            <a:endParaRPr lang="en-US"/>
          </a:p>
        </p:txBody>
      </p:sp>
      <p:sp>
        <p:nvSpPr>
          <p:cNvPr id="5125" name="Text Box 5"/>
          <p:cNvSpPr txBox="1">
            <a:spLocks noChangeArrowheads="1"/>
          </p:cNvSpPr>
          <p:nvPr/>
        </p:nvSpPr>
        <p:spPr bwMode="auto">
          <a:xfrm>
            <a:off x="3962400" y="457200"/>
            <a:ext cx="1905000" cy="396875"/>
          </a:xfrm>
          <a:prstGeom prst="rect">
            <a:avLst/>
          </a:prstGeom>
          <a:noFill/>
          <a:ln w="9525">
            <a:noFill/>
            <a:miter lim="800000"/>
            <a:headEnd/>
            <a:tailEnd/>
          </a:ln>
          <a:effectLst/>
        </p:spPr>
        <p:txBody>
          <a:bodyPr>
            <a:spAutoFit/>
          </a:bodyPr>
          <a:lstStyle/>
          <a:p>
            <a:pPr>
              <a:spcBef>
                <a:spcPct val="50000"/>
              </a:spcBef>
            </a:pPr>
            <a:r>
              <a:rPr lang="en-US" sz="2000"/>
              <a:t>Aerospace</a:t>
            </a:r>
          </a:p>
        </p:txBody>
      </p:sp>
      <p:pic>
        <p:nvPicPr>
          <p:cNvPr id="5126" name="Picture 6" descr="551"/>
          <p:cNvPicPr>
            <a:picLocks noChangeAspect="1" noChangeArrowheads="1"/>
          </p:cNvPicPr>
          <p:nvPr/>
        </p:nvPicPr>
        <p:blipFill>
          <a:blip r:embed="rId2"/>
          <a:srcRect/>
          <a:stretch>
            <a:fillRect/>
          </a:stretch>
        </p:blipFill>
        <p:spPr bwMode="auto">
          <a:xfrm>
            <a:off x="914400" y="1981200"/>
            <a:ext cx="3276600" cy="2239963"/>
          </a:xfrm>
          <a:prstGeom prst="rect">
            <a:avLst/>
          </a:prstGeom>
          <a:noFill/>
        </p:spPr>
      </p:pic>
      <p:sp>
        <p:nvSpPr>
          <p:cNvPr id="5130" name="Text Box 10"/>
          <p:cNvSpPr txBox="1">
            <a:spLocks noChangeArrowheads="1"/>
          </p:cNvSpPr>
          <p:nvPr/>
        </p:nvSpPr>
        <p:spPr bwMode="auto">
          <a:xfrm>
            <a:off x="533400" y="1203325"/>
            <a:ext cx="8382000" cy="396875"/>
          </a:xfrm>
          <a:prstGeom prst="rect">
            <a:avLst/>
          </a:prstGeom>
          <a:noFill/>
          <a:ln w="9525">
            <a:noFill/>
            <a:miter lim="800000"/>
            <a:headEnd/>
            <a:tailEnd/>
          </a:ln>
          <a:effectLst/>
        </p:spPr>
        <p:txBody>
          <a:bodyPr wrap="square">
            <a:spAutoFit/>
          </a:bodyPr>
          <a:lstStyle/>
          <a:p>
            <a:pPr>
              <a:spcBef>
                <a:spcPct val="50000"/>
              </a:spcBef>
            </a:pPr>
            <a:r>
              <a:rPr lang="en-US" sz="2000" dirty="0"/>
              <a:t>Forging Die Design and Simulation of a Aerospace Component</a:t>
            </a:r>
          </a:p>
        </p:txBody>
      </p:sp>
      <p:pic>
        <p:nvPicPr>
          <p:cNvPr id="5131" name="Picture 11" descr="ls-3"/>
          <p:cNvPicPr>
            <a:picLocks noChangeAspect="1" noChangeArrowheads="1"/>
          </p:cNvPicPr>
          <p:nvPr/>
        </p:nvPicPr>
        <p:blipFill>
          <a:blip r:embed="rId3"/>
          <a:srcRect/>
          <a:stretch>
            <a:fillRect/>
          </a:stretch>
        </p:blipFill>
        <p:spPr bwMode="auto">
          <a:xfrm>
            <a:off x="2590800" y="4495800"/>
            <a:ext cx="3886200" cy="1600200"/>
          </a:xfrm>
          <a:prstGeom prst="rect">
            <a:avLst/>
          </a:prstGeom>
          <a:noFill/>
        </p:spPr>
      </p:pic>
      <p:pic>
        <p:nvPicPr>
          <p:cNvPr id="5133" name="Picture 13" descr="33"/>
          <p:cNvPicPr>
            <a:picLocks noChangeAspect="1" noChangeArrowheads="1"/>
          </p:cNvPicPr>
          <p:nvPr/>
        </p:nvPicPr>
        <p:blipFill>
          <a:blip r:embed="rId4"/>
          <a:srcRect/>
          <a:stretch>
            <a:fillRect/>
          </a:stretch>
        </p:blipFill>
        <p:spPr bwMode="auto">
          <a:xfrm>
            <a:off x="4953000" y="1981200"/>
            <a:ext cx="3276600" cy="2209800"/>
          </a:xfrm>
          <a:prstGeom prst="rect">
            <a:avLst/>
          </a:prstGeom>
          <a:noFill/>
        </p:spPr>
      </p:pic>
      <p:sp>
        <p:nvSpPr>
          <p:cNvPr id="5134" name="Text Box 14"/>
          <p:cNvSpPr txBox="1">
            <a:spLocks noChangeArrowheads="1"/>
          </p:cNvSpPr>
          <p:nvPr/>
        </p:nvSpPr>
        <p:spPr bwMode="auto">
          <a:xfrm>
            <a:off x="838200" y="1676400"/>
            <a:ext cx="4038600" cy="366713"/>
          </a:xfrm>
          <a:prstGeom prst="rect">
            <a:avLst/>
          </a:prstGeom>
          <a:noFill/>
          <a:ln w="9525">
            <a:noFill/>
            <a:miter lim="800000"/>
            <a:headEnd/>
            <a:tailEnd/>
          </a:ln>
          <a:effectLst/>
        </p:spPr>
        <p:txBody>
          <a:bodyPr>
            <a:spAutoFit/>
          </a:bodyPr>
          <a:lstStyle/>
          <a:p>
            <a:pPr>
              <a:spcBef>
                <a:spcPct val="50000"/>
              </a:spcBef>
            </a:pPr>
            <a:r>
              <a:rPr lang="en-US"/>
              <a:t>Preform, top and bottom die</a:t>
            </a:r>
          </a:p>
        </p:txBody>
      </p:sp>
      <p:sp>
        <p:nvSpPr>
          <p:cNvPr id="5135" name="Text Box 15"/>
          <p:cNvSpPr txBox="1">
            <a:spLocks noChangeArrowheads="1"/>
          </p:cNvSpPr>
          <p:nvPr/>
        </p:nvSpPr>
        <p:spPr bwMode="auto">
          <a:xfrm>
            <a:off x="4876800" y="1676400"/>
            <a:ext cx="4343400" cy="366713"/>
          </a:xfrm>
          <a:prstGeom prst="rect">
            <a:avLst/>
          </a:prstGeom>
          <a:noFill/>
          <a:ln w="9525">
            <a:noFill/>
            <a:miter lim="800000"/>
            <a:headEnd/>
            <a:tailEnd/>
          </a:ln>
          <a:effectLst/>
        </p:spPr>
        <p:txBody>
          <a:bodyPr>
            <a:spAutoFit/>
          </a:bodyPr>
          <a:lstStyle/>
          <a:p>
            <a:pPr>
              <a:spcBef>
                <a:spcPct val="50000"/>
              </a:spcBef>
            </a:pPr>
            <a:r>
              <a:rPr lang="en-US"/>
              <a:t>Forged component with dies</a:t>
            </a:r>
          </a:p>
        </p:txBody>
      </p:sp>
      <p:sp>
        <p:nvSpPr>
          <p:cNvPr id="5136" name="Text Box 16"/>
          <p:cNvSpPr txBox="1">
            <a:spLocks noChangeArrowheads="1"/>
          </p:cNvSpPr>
          <p:nvPr/>
        </p:nvSpPr>
        <p:spPr bwMode="auto">
          <a:xfrm>
            <a:off x="3276600" y="4191000"/>
            <a:ext cx="2514600" cy="366713"/>
          </a:xfrm>
          <a:prstGeom prst="rect">
            <a:avLst/>
          </a:prstGeom>
          <a:noFill/>
          <a:ln w="9525">
            <a:noFill/>
            <a:miter lim="800000"/>
            <a:headEnd/>
            <a:tailEnd/>
          </a:ln>
          <a:effectLst/>
        </p:spPr>
        <p:txBody>
          <a:bodyPr>
            <a:spAutoFit/>
          </a:bodyPr>
          <a:lstStyle/>
          <a:p>
            <a:pPr>
              <a:spcBef>
                <a:spcPct val="50000"/>
              </a:spcBef>
            </a:pPr>
            <a:r>
              <a:rPr lang="en-US"/>
              <a:t>Load - Stroke Curve</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t>Ingenious Design Technologies</a:t>
            </a:r>
          </a:p>
        </p:txBody>
      </p:sp>
      <p:sp>
        <p:nvSpPr>
          <p:cNvPr id="13" name="Slide Number Placeholder 5"/>
          <p:cNvSpPr>
            <a:spLocks noGrp="1"/>
          </p:cNvSpPr>
          <p:nvPr>
            <p:ph type="sldNum" sz="quarter" idx="12"/>
          </p:nvPr>
        </p:nvSpPr>
        <p:spPr/>
        <p:txBody>
          <a:bodyPr/>
          <a:lstStyle/>
          <a:p>
            <a:fld id="{DCCFE11A-576C-473B-88E7-891566481022}" type="slidenum">
              <a:rPr lang="en-US"/>
              <a:pPr/>
              <a:t>6</a:t>
            </a:fld>
            <a:endParaRPr lang="en-US"/>
          </a:p>
        </p:txBody>
      </p:sp>
      <p:sp>
        <p:nvSpPr>
          <p:cNvPr id="9221" name="Text Box 5"/>
          <p:cNvSpPr txBox="1">
            <a:spLocks noChangeArrowheads="1"/>
          </p:cNvSpPr>
          <p:nvPr/>
        </p:nvSpPr>
        <p:spPr bwMode="auto">
          <a:xfrm>
            <a:off x="3505200" y="533400"/>
            <a:ext cx="2667000" cy="396875"/>
          </a:xfrm>
          <a:prstGeom prst="rect">
            <a:avLst/>
          </a:prstGeom>
          <a:noFill/>
          <a:ln w="9525">
            <a:noFill/>
            <a:miter lim="800000"/>
            <a:headEnd/>
            <a:tailEnd/>
          </a:ln>
          <a:effectLst/>
        </p:spPr>
        <p:txBody>
          <a:bodyPr>
            <a:spAutoFit/>
          </a:bodyPr>
          <a:lstStyle/>
          <a:p>
            <a:pPr>
              <a:spcBef>
                <a:spcPct val="50000"/>
              </a:spcBef>
            </a:pPr>
            <a:r>
              <a:rPr lang="en-US" sz="2000" dirty="0"/>
              <a:t>Home Appliances</a:t>
            </a:r>
          </a:p>
        </p:txBody>
      </p:sp>
      <p:pic>
        <p:nvPicPr>
          <p:cNvPr id="9222" name="Picture 6" descr="6"/>
          <p:cNvPicPr>
            <a:picLocks noChangeAspect="1" noChangeArrowheads="1"/>
          </p:cNvPicPr>
          <p:nvPr/>
        </p:nvPicPr>
        <p:blipFill>
          <a:blip r:embed="rId2"/>
          <a:srcRect/>
          <a:stretch>
            <a:fillRect/>
          </a:stretch>
        </p:blipFill>
        <p:spPr bwMode="auto">
          <a:xfrm>
            <a:off x="990600" y="1981200"/>
            <a:ext cx="3124200" cy="1905000"/>
          </a:xfrm>
          <a:prstGeom prst="rect">
            <a:avLst/>
          </a:prstGeom>
          <a:noFill/>
        </p:spPr>
      </p:pic>
      <p:pic>
        <p:nvPicPr>
          <p:cNvPr id="9223" name="Picture 7" descr="2"/>
          <p:cNvPicPr>
            <a:picLocks noChangeAspect="1" noChangeArrowheads="1"/>
          </p:cNvPicPr>
          <p:nvPr/>
        </p:nvPicPr>
        <p:blipFill>
          <a:blip r:embed="rId3"/>
          <a:srcRect/>
          <a:stretch>
            <a:fillRect/>
          </a:stretch>
        </p:blipFill>
        <p:spPr bwMode="auto">
          <a:xfrm>
            <a:off x="5029200" y="1981200"/>
            <a:ext cx="3048000" cy="1905000"/>
          </a:xfrm>
          <a:prstGeom prst="rect">
            <a:avLst/>
          </a:prstGeom>
          <a:noFill/>
        </p:spPr>
      </p:pic>
      <p:pic>
        <p:nvPicPr>
          <p:cNvPr id="9224" name="Picture 8" descr="10"/>
          <p:cNvPicPr>
            <a:picLocks noChangeAspect="1" noChangeArrowheads="1"/>
          </p:cNvPicPr>
          <p:nvPr/>
        </p:nvPicPr>
        <p:blipFill>
          <a:blip r:embed="rId4"/>
          <a:srcRect/>
          <a:stretch>
            <a:fillRect/>
          </a:stretch>
        </p:blipFill>
        <p:spPr bwMode="auto">
          <a:xfrm>
            <a:off x="990600" y="4114800"/>
            <a:ext cx="3124200" cy="1981200"/>
          </a:xfrm>
          <a:prstGeom prst="rect">
            <a:avLst/>
          </a:prstGeom>
          <a:noFill/>
        </p:spPr>
      </p:pic>
      <p:pic>
        <p:nvPicPr>
          <p:cNvPr id="9225" name="Picture 9" descr="11"/>
          <p:cNvPicPr>
            <a:picLocks noChangeAspect="1" noChangeArrowheads="1"/>
          </p:cNvPicPr>
          <p:nvPr/>
        </p:nvPicPr>
        <p:blipFill>
          <a:blip r:embed="rId5"/>
          <a:srcRect/>
          <a:stretch>
            <a:fillRect/>
          </a:stretch>
        </p:blipFill>
        <p:spPr bwMode="auto">
          <a:xfrm>
            <a:off x="5029200" y="4114800"/>
            <a:ext cx="3048000" cy="1981200"/>
          </a:xfrm>
          <a:prstGeom prst="rect">
            <a:avLst/>
          </a:prstGeom>
          <a:noFill/>
        </p:spPr>
      </p:pic>
      <p:sp>
        <p:nvSpPr>
          <p:cNvPr id="9226" name="Text Box 10"/>
          <p:cNvSpPr txBox="1">
            <a:spLocks noChangeArrowheads="1"/>
          </p:cNvSpPr>
          <p:nvPr/>
        </p:nvSpPr>
        <p:spPr bwMode="auto">
          <a:xfrm>
            <a:off x="533400" y="1203325"/>
            <a:ext cx="6858000" cy="396875"/>
          </a:xfrm>
          <a:prstGeom prst="rect">
            <a:avLst/>
          </a:prstGeom>
          <a:noFill/>
          <a:ln w="9525">
            <a:noFill/>
            <a:miter lim="800000"/>
            <a:headEnd/>
            <a:tailEnd/>
          </a:ln>
          <a:effectLst/>
        </p:spPr>
        <p:txBody>
          <a:bodyPr>
            <a:spAutoFit/>
          </a:bodyPr>
          <a:lstStyle/>
          <a:p>
            <a:pPr>
              <a:spcBef>
                <a:spcPct val="50000"/>
              </a:spcBef>
            </a:pPr>
            <a:r>
              <a:rPr lang="en-US" sz="2000"/>
              <a:t>Vibration analysis of a Pump impeller</a:t>
            </a:r>
          </a:p>
        </p:txBody>
      </p:sp>
      <p:sp>
        <p:nvSpPr>
          <p:cNvPr id="9227" name="Text Box 11"/>
          <p:cNvSpPr txBox="1">
            <a:spLocks noChangeArrowheads="1"/>
          </p:cNvSpPr>
          <p:nvPr/>
        </p:nvSpPr>
        <p:spPr bwMode="auto">
          <a:xfrm>
            <a:off x="990600" y="1676400"/>
            <a:ext cx="3124200" cy="366713"/>
          </a:xfrm>
          <a:prstGeom prst="rect">
            <a:avLst/>
          </a:prstGeom>
          <a:noFill/>
          <a:ln w="9525">
            <a:noFill/>
            <a:miter lim="800000"/>
            <a:headEnd/>
            <a:tailEnd/>
          </a:ln>
          <a:effectLst/>
        </p:spPr>
        <p:txBody>
          <a:bodyPr>
            <a:spAutoFit/>
          </a:bodyPr>
          <a:lstStyle/>
          <a:p>
            <a:pPr>
              <a:spcBef>
                <a:spcPct val="50000"/>
              </a:spcBef>
            </a:pPr>
            <a:r>
              <a:rPr lang="en-US"/>
              <a:t>          Impeller Model</a:t>
            </a:r>
          </a:p>
        </p:txBody>
      </p:sp>
      <p:sp>
        <p:nvSpPr>
          <p:cNvPr id="9228" name="Text Box 12"/>
          <p:cNvSpPr txBox="1">
            <a:spLocks noChangeArrowheads="1"/>
          </p:cNvSpPr>
          <p:nvPr/>
        </p:nvSpPr>
        <p:spPr bwMode="auto">
          <a:xfrm>
            <a:off x="5410200" y="1660525"/>
            <a:ext cx="2438400" cy="366713"/>
          </a:xfrm>
          <a:prstGeom prst="rect">
            <a:avLst/>
          </a:prstGeom>
          <a:noFill/>
          <a:ln w="9525">
            <a:noFill/>
            <a:miter lim="800000"/>
            <a:headEnd/>
            <a:tailEnd/>
          </a:ln>
          <a:effectLst/>
        </p:spPr>
        <p:txBody>
          <a:bodyPr>
            <a:spAutoFit/>
          </a:bodyPr>
          <a:lstStyle/>
          <a:p>
            <a:pPr>
              <a:spcBef>
                <a:spcPct val="50000"/>
              </a:spcBef>
            </a:pPr>
            <a:r>
              <a:rPr lang="en-US"/>
              <a:t>Meshed Impeller</a:t>
            </a:r>
          </a:p>
        </p:txBody>
      </p:sp>
      <p:sp>
        <p:nvSpPr>
          <p:cNvPr id="9229" name="Text Box 13"/>
          <p:cNvSpPr txBox="1">
            <a:spLocks noChangeArrowheads="1"/>
          </p:cNvSpPr>
          <p:nvPr/>
        </p:nvSpPr>
        <p:spPr bwMode="auto">
          <a:xfrm>
            <a:off x="1600200" y="3810000"/>
            <a:ext cx="2362200" cy="366713"/>
          </a:xfrm>
          <a:prstGeom prst="rect">
            <a:avLst/>
          </a:prstGeom>
          <a:noFill/>
          <a:ln w="9525">
            <a:noFill/>
            <a:miter lim="800000"/>
            <a:headEnd/>
            <a:tailEnd/>
          </a:ln>
          <a:effectLst/>
        </p:spPr>
        <p:txBody>
          <a:bodyPr>
            <a:spAutoFit/>
          </a:bodyPr>
          <a:lstStyle/>
          <a:p>
            <a:pPr>
              <a:spcBef>
                <a:spcPct val="50000"/>
              </a:spcBef>
            </a:pPr>
            <a:r>
              <a:rPr lang="en-US"/>
              <a:t>Vibration mode I</a:t>
            </a:r>
          </a:p>
        </p:txBody>
      </p:sp>
      <p:sp>
        <p:nvSpPr>
          <p:cNvPr id="9230" name="Text Box 14"/>
          <p:cNvSpPr txBox="1">
            <a:spLocks noChangeArrowheads="1"/>
          </p:cNvSpPr>
          <p:nvPr/>
        </p:nvSpPr>
        <p:spPr bwMode="auto">
          <a:xfrm>
            <a:off x="5486400" y="3810000"/>
            <a:ext cx="2286000" cy="366713"/>
          </a:xfrm>
          <a:prstGeom prst="rect">
            <a:avLst/>
          </a:prstGeom>
          <a:noFill/>
          <a:ln w="9525">
            <a:noFill/>
            <a:miter lim="800000"/>
            <a:headEnd/>
            <a:tailEnd/>
          </a:ln>
          <a:effectLst/>
        </p:spPr>
        <p:txBody>
          <a:bodyPr>
            <a:spAutoFit/>
          </a:bodyPr>
          <a:lstStyle/>
          <a:p>
            <a:pPr>
              <a:spcBef>
                <a:spcPct val="50000"/>
              </a:spcBef>
            </a:pPr>
            <a:r>
              <a:rPr lang="en-US"/>
              <a:t>Vibration mode II</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CFD of air flow over Stator by cooling fan with</a:t>
            </a:r>
            <a:br>
              <a:rPr lang="en-US" sz="2000" dirty="0" smtClean="0"/>
            </a:br>
            <a:r>
              <a:rPr lang="en-US" sz="2000" dirty="0" smtClean="0"/>
              <a:t> terminal box obstruction</a:t>
            </a:r>
            <a:endParaRPr lang="en-IN" sz="2000" dirty="0"/>
          </a:p>
        </p:txBody>
      </p:sp>
      <p:sp>
        <p:nvSpPr>
          <p:cNvPr id="4" name="Footer Placeholder 3"/>
          <p:cNvSpPr>
            <a:spLocks noGrp="1"/>
          </p:cNvSpPr>
          <p:nvPr>
            <p:ph type="ftr" sz="quarter" idx="11"/>
          </p:nvPr>
        </p:nvSpPr>
        <p:spPr/>
        <p:txBody>
          <a:bodyPr/>
          <a:lstStyle/>
          <a:p>
            <a:r>
              <a:rPr lang="en-US" smtClean="0"/>
              <a:t>Ingenious Design Technologies</a:t>
            </a:r>
            <a:endParaRPr lang="en-US"/>
          </a:p>
        </p:txBody>
      </p:sp>
      <p:sp>
        <p:nvSpPr>
          <p:cNvPr id="5" name="Slide Number Placeholder 4"/>
          <p:cNvSpPr>
            <a:spLocks noGrp="1"/>
          </p:cNvSpPr>
          <p:nvPr>
            <p:ph type="sldNum" sz="quarter" idx="12"/>
          </p:nvPr>
        </p:nvSpPr>
        <p:spPr/>
        <p:txBody>
          <a:bodyPr/>
          <a:lstStyle/>
          <a:p>
            <a:fld id="{063F760F-A192-44AE-866F-0A23518DBB49}" type="slidenum">
              <a:rPr lang="en-US" smtClean="0"/>
              <a:pPr/>
              <a:t>7</a:t>
            </a:fld>
            <a:endParaRPr lang="en-US"/>
          </a:p>
        </p:txBody>
      </p:sp>
      <p:pic>
        <p:nvPicPr>
          <p:cNvPr id="6" name="Picture 4" descr="5"/>
          <p:cNvPicPr>
            <a:picLocks noGrp="1" noChangeAspect="1" noChangeArrowheads="1"/>
          </p:cNvPicPr>
          <p:nvPr>
            <p:ph idx="1"/>
          </p:nvPr>
        </p:nvPicPr>
        <p:blipFill>
          <a:blip r:embed="rId2"/>
          <a:srcRect/>
          <a:stretch>
            <a:fillRect/>
          </a:stretch>
        </p:blipFill>
        <p:spPr bwMode="auto">
          <a:xfrm>
            <a:off x="609600" y="1600200"/>
            <a:ext cx="3962400" cy="2560735"/>
          </a:xfrm>
          <a:prstGeom prst="rect">
            <a:avLst/>
          </a:prstGeom>
          <a:noFill/>
        </p:spPr>
      </p:pic>
      <p:pic>
        <p:nvPicPr>
          <p:cNvPr id="7" name="Picture 4" descr="b1"/>
          <p:cNvPicPr>
            <a:picLocks noChangeAspect="1" noChangeArrowheads="1"/>
          </p:cNvPicPr>
          <p:nvPr/>
        </p:nvPicPr>
        <p:blipFill>
          <a:blip r:embed="rId3"/>
          <a:srcRect/>
          <a:stretch>
            <a:fillRect/>
          </a:stretch>
        </p:blipFill>
        <p:spPr bwMode="auto">
          <a:xfrm>
            <a:off x="4572000" y="1600200"/>
            <a:ext cx="3890304" cy="2514600"/>
          </a:xfrm>
          <a:prstGeom prst="rect">
            <a:avLst/>
          </a:prstGeom>
          <a:noFill/>
        </p:spPr>
      </p:pic>
      <p:pic>
        <p:nvPicPr>
          <p:cNvPr id="8" name="Picture 5" descr="a2"/>
          <p:cNvPicPr>
            <a:picLocks noChangeAspect="1" noChangeArrowheads="1"/>
          </p:cNvPicPr>
          <p:nvPr/>
        </p:nvPicPr>
        <p:blipFill>
          <a:blip r:embed="rId4"/>
          <a:srcRect/>
          <a:stretch>
            <a:fillRect/>
          </a:stretch>
        </p:blipFill>
        <p:spPr bwMode="auto">
          <a:xfrm>
            <a:off x="1981200" y="4114800"/>
            <a:ext cx="4724400" cy="2755900"/>
          </a:xfrm>
          <a:prstGeom prst="rect">
            <a:avLst/>
          </a:prstGeom>
          <a:noFill/>
        </p:spPr>
      </p:pic>
      <p:sp>
        <p:nvSpPr>
          <p:cNvPr id="9" name="Text Box 5"/>
          <p:cNvSpPr txBox="1">
            <a:spLocks noChangeArrowheads="1"/>
          </p:cNvSpPr>
          <p:nvPr/>
        </p:nvSpPr>
        <p:spPr bwMode="auto">
          <a:xfrm>
            <a:off x="3124200" y="304800"/>
            <a:ext cx="2667000" cy="396875"/>
          </a:xfrm>
          <a:prstGeom prst="rect">
            <a:avLst/>
          </a:prstGeom>
          <a:noFill/>
          <a:ln w="9525">
            <a:noFill/>
            <a:miter lim="800000"/>
            <a:headEnd/>
            <a:tailEnd/>
          </a:ln>
          <a:effectLst/>
        </p:spPr>
        <p:txBody>
          <a:bodyPr>
            <a:spAutoFit/>
          </a:bodyPr>
          <a:lstStyle/>
          <a:p>
            <a:pPr>
              <a:spcBef>
                <a:spcPct val="50000"/>
              </a:spcBef>
            </a:pPr>
            <a:r>
              <a:rPr lang="en-US" sz="2000" dirty="0"/>
              <a:t>Home Appliances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Submersible pump shaft vibration analysis</a:t>
            </a:r>
            <a:endParaRPr lang="en-IN" sz="2000" dirty="0"/>
          </a:p>
        </p:txBody>
      </p:sp>
      <p:sp>
        <p:nvSpPr>
          <p:cNvPr id="4" name="Footer Placeholder 3"/>
          <p:cNvSpPr>
            <a:spLocks noGrp="1"/>
          </p:cNvSpPr>
          <p:nvPr>
            <p:ph type="ftr" sz="quarter" idx="11"/>
          </p:nvPr>
        </p:nvSpPr>
        <p:spPr/>
        <p:txBody>
          <a:bodyPr/>
          <a:lstStyle/>
          <a:p>
            <a:r>
              <a:rPr lang="en-US" smtClean="0"/>
              <a:t>Ingenious Design Technologies</a:t>
            </a:r>
            <a:endParaRPr lang="en-US"/>
          </a:p>
        </p:txBody>
      </p:sp>
      <p:sp>
        <p:nvSpPr>
          <p:cNvPr id="5" name="Slide Number Placeholder 4"/>
          <p:cNvSpPr>
            <a:spLocks noGrp="1"/>
          </p:cNvSpPr>
          <p:nvPr>
            <p:ph type="sldNum" sz="quarter" idx="12"/>
          </p:nvPr>
        </p:nvSpPr>
        <p:spPr/>
        <p:txBody>
          <a:bodyPr/>
          <a:lstStyle/>
          <a:p>
            <a:fld id="{063F760F-A192-44AE-866F-0A23518DBB49}" type="slidenum">
              <a:rPr lang="en-US" smtClean="0"/>
              <a:pPr/>
              <a:t>8</a:t>
            </a:fld>
            <a:endParaRPr lang="en-US"/>
          </a:p>
        </p:txBody>
      </p:sp>
      <p:pic>
        <p:nvPicPr>
          <p:cNvPr id="6" name="Picture 4" descr="mesh"/>
          <p:cNvPicPr>
            <a:picLocks noGrp="1" noChangeAspect="1" noChangeArrowheads="1"/>
          </p:cNvPicPr>
          <p:nvPr>
            <p:ph idx="1"/>
          </p:nvPr>
        </p:nvPicPr>
        <p:blipFill>
          <a:blip r:embed="rId3"/>
          <a:srcRect/>
          <a:stretch>
            <a:fillRect/>
          </a:stretch>
        </p:blipFill>
        <p:spPr>
          <a:xfrm>
            <a:off x="609600" y="1524000"/>
            <a:ext cx="8001000" cy="2971800"/>
          </a:xfrm>
          <a:noFill/>
          <a:ln/>
        </p:spPr>
      </p:pic>
      <p:pic>
        <p:nvPicPr>
          <p:cNvPr id="7" name="2.avi">
            <a:hlinkClick r:id="" action="ppaction://media"/>
          </p:cNvPr>
          <p:cNvPicPr>
            <a:picLocks noRot="1" noChangeAspect="1" noChangeArrowheads="1"/>
          </p:cNvPicPr>
          <p:nvPr>
            <a:videoFile r:link="rId1"/>
          </p:nvPr>
        </p:nvPicPr>
        <p:blipFill>
          <a:blip r:embed="rId4"/>
          <a:srcRect/>
          <a:stretch>
            <a:fillRect/>
          </a:stretch>
        </p:blipFill>
        <p:spPr bwMode="auto">
          <a:xfrm>
            <a:off x="609600" y="3733800"/>
            <a:ext cx="8007927" cy="2743200"/>
          </a:xfrm>
          <a:prstGeom prst="rect">
            <a:avLst/>
          </a:prstGeom>
          <a:noFill/>
          <a:ln w="9525">
            <a:noFill/>
            <a:miter lim="800000"/>
            <a:headEnd/>
            <a:tailEnd/>
          </a:ln>
          <a:effectLst/>
        </p:spPr>
      </p:pic>
      <p:sp>
        <p:nvSpPr>
          <p:cNvPr id="8" name="Text Box 5"/>
          <p:cNvSpPr txBox="1">
            <a:spLocks noChangeArrowheads="1"/>
          </p:cNvSpPr>
          <p:nvPr/>
        </p:nvSpPr>
        <p:spPr bwMode="auto">
          <a:xfrm>
            <a:off x="3505200" y="533400"/>
            <a:ext cx="2667000" cy="396875"/>
          </a:xfrm>
          <a:prstGeom prst="rect">
            <a:avLst/>
          </a:prstGeom>
          <a:noFill/>
          <a:ln w="9525">
            <a:noFill/>
            <a:miter lim="800000"/>
            <a:headEnd/>
            <a:tailEnd/>
          </a:ln>
          <a:effectLst/>
        </p:spPr>
        <p:txBody>
          <a:bodyPr>
            <a:spAutoFit/>
          </a:bodyPr>
          <a:lstStyle/>
          <a:p>
            <a:pPr>
              <a:spcBef>
                <a:spcPct val="50000"/>
              </a:spcBef>
            </a:pPr>
            <a:r>
              <a:rPr lang="en-US" sz="2000" dirty="0"/>
              <a:t>Home Appliances</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t>Ingenious Design Technologies</a:t>
            </a:r>
          </a:p>
        </p:txBody>
      </p:sp>
      <p:sp>
        <p:nvSpPr>
          <p:cNvPr id="9" name="Slide Number Placeholder 5"/>
          <p:cNvSpPr>
            <a:spLocks noGrp="1"/>
          </p:cNvSpPr>
          <p:nvPr>
            <p:ph type="sldNum" sz="quarter" idx="12"/>
          </p:nvPr>
        </p:nvSpPr>
        <p:spPr/>
        <p:txBody>
          <a:bodyPr/>
          <a:lstStyle/>
          <a:p>
            <a:fld id="{F53425C3-A92A-4A1D-9E69-98C528C3C00C}" type="slidenum">
              <a:rPr lang="en-US"/>
              <a:pPr/>
              <a:t>9</a:t>
            </a:fld>
            <a:endParaRPr lang="en-US"/>
          </a:p>
        </p:txBody>
      </p:sp>
      <p:sp>
        <p:nvSpPr>
          <p:cNvPr id="10242" name="Rectangle 2"/>
          <p:cNvSpPr>
            <a:spLocks noGrp="1" noChangeArrowheads="1"/>
          </p:cNvSpPr>
          <p:nvPr>
            <p:ph type="title"/>
          </p:nvPr>
        </p:nvSpPr>
        <p:spPr>
          <a:xfrm>
            <a:off x="544513" y="1066800"/>
            <a:ext cx="5703887" cy="533400"/>
          </a:xfrm>
        </p:spPr>
        <p:txBody>
          <a:bodyPr/>
          <a:lstStyle/>
          <a:p>
            <a:r>
              <a:rPr lang="en-US" sz="2000"/>
              <a:t>Automotive Crash – Side &amp; Frontal impact</a:t>
            </a:r>
          </a:p>
        </p:txBody>
      </p:sp>
      <p:sp>
        <p:nvSpPr>
          <p:cNvPr id="10245" name="Text Box 5"/>
          <p:cNvSpPr txBox="1">
            <a:spLocks noChangeArrowheads="1"/>
          </p:cNvSpPr>
          <p:nvPr/>
        </p:nvSpPr>
        <p:spPr bwMode="auto">
          <a:xfrm>
            <a:off x="3810000" y="457200"/>
            <a:ext cx="1905000" cy="396875"/>
          </a:xfrm>
          <a:prstGeom prst="rect">
            <a:avLst/>
          </a:prstGeom>
          <a:noFill/>
          <a:ln w="9525">
            <a:noFill/>
            <a:miter lim="800000"/>
            <a:headEnd/>
            <a:tailEnd/>
          </a:ln>
          <a:effectLst/>
        </p:spPr>
        <p:txBody>
          <a:bodyPr>
            <a:spAutoFit/>
          </a:bodyPr>
          <a:lstStyle/>
          <a:p>
            <a:pPr>
              <a:spcBef>
                <a:spcPct val="50000"/>
              </a:spcBef>
            </a:pPr>
            <a:r>
              <a:rPr lang="en-US" sz="2000"/>
              <a:t>Automotive</a:t>
            </a:r>
          </a:p>
        </p:txBody>
      </p:sp>
      <p:pic>
        <p:nvPicPr>
          <p:cNvPr id="10247" name="Picture 7" descr="11"/>
          <p:cNvPicPr>
            <a:picLocks noChangeAspect="1" noChangeArrowheads="1"/>
          </p:cNvPicPr>
          <p:nvPr/>
        </p:nvPicPr>
        <p:blipFill>
          <a:blip r:embed="rId2"/>
          <a:srcRect/>
          <a:stretch>
            <a:fillRect/>
          </a:stretch>
        </p:blipFill>
        <p:spPr bwMode="auto">
          <a:xfrm>
            <a:off x="5029200" y="2133600"/>
            <a:ext cx="4114800" cy="3981450"/>
          </a:xfrm>
          <a:prstGeom prst="rect">
            <a:avLst/>
          </a:prstGeom>
          <a:noFill/>
        </p:spPr>
      </p:pic>
      <p:pic>
        <p:nvPicPr>
          <p:cNvPr id="10248" name="Picture 8" descr="22"/>
          <p:cNvPicPr>
            <a:picLocks noChangeAspect="1" noChangeArrowheads="1"/>
          </p:cNvPicPr>
          <p:nvPr/>
        </p:nvPicPr>
        <p:blipFill>
          <a:blip r:embed="rId3"/>
          <a:srcRect/>
          <a:stretch>
            <a:fillRect/>
          </a:stretch>
        </p:blipFill>
        <p:spPr bwMode="auto">
          <a:xfrm>
            <a:off x="0" y="2133600"/>
            <a:ext cx="4648200" cy="3962400"/>
          </a:xfrm>
          <a:prstGeom prst="rect">
            <a:avLst/>
          </a:prstGeom>
          <a:noFill/>
        </p:spPr>
      </p:pic>
      <p:sp>
        <p:nvSpPr>
          <p:cNvPr id="10249" name="Text Box 9"/>
          <p:cNvSpPr txBox="1">
            <a:spLocks noChangeArrowheads="1"/>
          </p:cNvSpPr>
          <p:nvPr/>
        </p:nvSpPr>
        <p:spPr bwMode="auto">
          <a:xfrm>
            <a:off x="1524000" y="1766888"/>
            <a:ext cx="1676400" cy="366712"/>
          </a:xfrm>
          <a:prstGeom prst="rect">
            <a:avLst/>
          </a:prstGeom>
          <a:noFill/>
          <a:ln w="9525">
            <a:noFill/>
            <a:miter lim="800000"/>
            <a:headEnd/>
            <a:tailEnd/>
          </a:ln>
          <a:effectLst/>
        </p:spPr>
        <p:txBody>
          <a:bodyPr>
            <a:spAutoFit/>
          </a:bodyPr>
          <a:lstStyle/>
          <a:p>
            <a:pPr>
              <a:spcBef>
                <a:spcPct val="50000"/>
              </a:spcBef>
            </a:pPr>
            <a:r>
              <a:rPr lang="en-US"/>
              <a:t>Side impact</a:t>
            </a:r>
          </a:p>
        </p:txBody>
      </p:sp>
      <p:sp>
        <p:nvSpPr>
          <p:cNvPr id="10250" name="Text Box 10"/>
          <p:cNvSpPr txBox="1">
            <a:spLocks noChangeArrowheads="1"/>
          </p:cNvSpPr>
          <p:nvPr/>
        </p:nvSpPr>
        <p:spPr bwMode="auto">
          <a:xfrm>
            <a:off x="6096000" y="1752600"/>
            <a:ext cx="2362200" cy="366713"/>
          </a:xfrm>
          <a:prstGeom prst="rect">
            <a:avLst/>
          </a:prstGeom>
          <a:noFill/>
          <a:ln w="9525">
            <a:noFill/>
            <a:miter lim="800000"/>
            <a:headEnd/>
            <a:tailEnd/>
          </a:ln>
          <a:effectLst/>
        </p:spPr>
        <p:txBody>
          <a:bodyPr>
            <a:spAutoFit/>
          </a:bodyPr>
          <a:lstStyle/>
          <a:p>
            <a:pPr>
              <a:spcBef>
                <a:spcPct val="50000"/>
              </a:spcBef>
            </a:pPr>
            <a:r>
              <a:rPr lang="en-US"/>
              <a:t>Frontal impact</a:t>
            </a:r>
          </a:p>
        </p:txBody>
      </p:sp>
    </p:spTree>
  </p:cSld>
  <p:clrMapOvr>
    <a:masterClrMapping/>
  </p:clrMapOvr>
  <p:transition/>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354</TotalTime>
  <Words>430</Words>
  <Application>Microsoft Office PowerPoint</Application>
  <PresentationFormat>On-screen Show (4:3)</PresentationFormat>
  <Paragraphs>127</Paragraphs>
  <Slides>14</Slides>
  <Notes>0</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Profile</vt:lpstr>
      <vt:lpstr>Slide 1</vt:lpstr>
      <vt:lpstr>Industry Verticals</vt:lpstr>
      <vt:lpstr>Slide 3</vt:lpstr>
      <vt:lpstr>Computer Aided Engineering Design Services</vt:lpstr>
      <vt:lpstr>Slide 5</vt:lpstr>
      <vt:lpstr>Slide 6</vt:lpstr>
      <vt:lpstr>CFD of air flow over Stator by cooling fan with  terminal box obstruction</vt:lpstr>
      <vt:lpstr>Submersible pump shaft vibration analysis</vt:lpstr>
      <vt:lpstr>Automotive Crash – Side &amp; Frontal impact</vt:lpstr>
      <vt:lpstr>Slide 10</vt:lpstr>
      <vt:lpstr>Stress analysis of a Spindle Assembly</vt:lpstr>
      <vt:lpstr>Fracture &amp; Drop test &amp; Damage tolerance</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Vimalkrishna</dc:creator>
  <cp:lastModifiedBy>Win7x64</cp:lastModifiedBy>
  <cp:revision>109</cp:revision>
  <cp:lastPrinted>1601-01-01T00:00:00Z</cp:lastPrinted>
  <dcterms:created xsi:type="dcterms:W3CDTF">1601-01-01T00:00:00Z</dcterms:created>
  <dcterms:modified xsi:type="dcterms:W3CDTF">2016-03-01T16:38:16Z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